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1"/>
  </p:notesMasterIdLst>
  <p:sldIdLst>
    <p:sldId id="257" r:id="rId2"/>
    <p:sldId id="34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345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08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4" r:id="rId78"/>
    <p:sldId id="335" r:id="rId79"/>
    <p:sldId id="336" r:id="rId80"/>
    <p:sldId id="337" r:id="rId81"/>
    <p:sldId id="338" r:id="rId82"/>
    <p:sldId id="339" r:id="rId83"/>
    <p:sldId id="340" r:id="rId84"/>
    <p:sldId id="341" r:id="rId85"/>
    <p:sldId id="342" r:id="rId86"/>
    <p:sldId id="343" r:id="rId87"/>
    <p:sldId id="344" r:id="rId88"/>
    <p:sldId id="331" r:id="rId89"/>
    <p:sldId id="332" r:id="rId9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9580" autoAdjust="0"/>
  </p:normalViewPr>
  <p:slideViewPr>
    <p:cSldViewPr>
      <p:cViewPr>
        <p:scale>
          <a:sx n="54" d="100"/>
          <a:sy n="54" d="100"/>
        </p:scale>
        <p:origin x="-129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A83DB-CD31-4AD1-92A2-54F9FC8300BE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F33E3-FD49-4FBC-BEB7-B77AE04E6F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5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F33E3-FD49-4FBC-BEB7-B77AE04E6FD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26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CACC-B05B-4C10-AEFD-B3D92EEA155D}" type="datetime1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3307-3FE6-46C4-9D59-2F9CD3F250AC}" type="datetime1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756B-0E3D-4C1F-AE9F-C96641085FFE}" type="datetime1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01C01-9842-4F60-A284-CB984798BFB2}" type="datetime1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3D0B-7488-4E64-9DED-4150C9B28C97}" type="datetime1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19C0-7174-4C39-A5DE-8CEC029EC63C}" type="datetime1">
              <a:rPr lang="en-US" smtClean="0"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7835-BDBA-40DB-A479-DD4828D25165}" type="datetime1">
              <a:rPr lang="en-US" smtClean="0"/>
              <a:t>4/16/2015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3BB2-0F44-43C8-A940-E5F3A98700AC}" type="datetime1">
              <a:rPr lang="en-US" smtClean="0"/>
              <a:t>4/16/2015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E818-B4F0-4662-97B1-2C72456B243C}" type="datetime1">
              <a:rPr lang="en-US" smtClean="0"/>
              <a:t>4/16/2015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365D-BEE0-436D-A801-FD27317B71B9}" type="datetime1">
              <a:rPr lang="en-US" smtClean="0"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Rectangle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Rectangle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7558-ACAB-4A17-A3CC-31C13FE8A310}" type="datetime1">
              <a:rPr lang="en-US" smtClean="0"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3927C-153C-4998-8655-7FE83AA140C5}" type="datetime1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2EC33-884A-4BB4-9A58-895DCA38E0E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09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i="1" dirty="0" smtClean="0"/>
              <a:t>Eagle </a:t>
            </a:r>
            <a:r>
              <a:rPr lang="en-US" sz="4400" i="1" dirty="0"/>
              <a:t>Scout Candidate </a:t>
            </a:r>
            <a:r>
              <a:rPr lang="en-US" sz="4400" i="1" dirty="0" smtClean="0"/>
              <a:t>Orientation</a:t>
            </a:r>
          </a:p>
          <a:p>
            <a:pPr marL="0" indent="0" algn="ctr">
              <a:buNone/>
            </a:pPr>
            <a:r>
              <a:rPr lang="en-US" i="1" dirty="0" smtClean="0"/>
              <a:t>Or </a:t>
            </a:r>
          </a:p>
          <a:p>
            <a:pPr marL="0" indent="0" algn="ctr">
              <a:buNone/>
            </a:pPr>
            <a:r>
              <a:rPr lang="en-US" sz="4300" i="1" dirty="0" smtClean="0"/>
              <a:t>Life to Eagle Presentation</a:t>
            </a:r>
          </a:p>
          <a:p>
            <a:pPr marL="0" indent="0" algn="ctr">
              <a:buNone/>
            </a:pPr>
            <a:endParaRPr lang="en-US" sz="4300" i="1" dirty="0"/>
          </a:p>
          <a:p>
            <a:pPr marL="0" indent="0" algn="ctr">
              <a:buNone/>
            </a:pPr>
            <a:r>
              <a:rPr lang="en-US" sz="2400" dirty="0" smtClean="0"/>
              <a:t>Great </a:t>
            </a:r>
            <a:r>
              <a:rPr lang="en-US" sz="2400" dirty="0"/>
              <a:t>Lakes Field Service Council, </a:t>
            </a:r>
            <a:r>
              <a:rPr lang="en-US" sz="2400" dirty="0" smtClean="0"/>
              <a:t>BSA</a:t>
            </a:r>
          </a:p>
          <a:p>
            <a:pPr marL="0" indent="0" algn="ctr">
              <a:buNone/>
            </a:pPr>
            <a:r>
              <a:rPr lang="en-US" sz="2400" dirty="0" smtClean="0"/>
              <a:t>Council </a:t>
            </a:r>
            <a:r>
              <a:rPr lang="en-US" sz="2400" dirty="0"/>
              <a:t>Advancement Committee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228600"/>
            <a:ext cx="8763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58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strike="noStrike" baseline="0" dirty="0" smtClean="0">
                <a:latin typeface="BookAntiqua-Italic"/>
              </a:rPr>
              <a:t>Eagle Scout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2. Demonstrate Scout spirit by living the </a:t>
            </a:r>
            <a:r>
              <a:rPr lang="en-US" dirty="0" smtClean="0"/>
              <a:t>Scout Oath </a:t>
            </a:r>
            <a:r>
              <a:rPr lang="en-US" dirty="0"/>
              <a:t>(Promise) and Scout Law </a:t>
            </a:r>
            <a:r>
              <a:rPr lang="en-US" u="sng" dirty="0"/>
              <a:t>in your </a:t>
            </a:r>
            <a:r>
              <a:rPr lang="en-US" u="sng" dirty="0" smtClean="0"/>
              <a:t>everyday life.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Clr>
                <a:srgbClr val="FFFFFF"/>
              </a:buClr>
              <a:buNone/>
            </a:pPr>
            <a:r>
              <a:rPr lang="en-US" dirty="0"/>
              <a:t> </a:t>
            </a:r>
            <a:r>
              <a:rPr lang="en-US" dirty="0" smtClean="0"/>
              <a:t>   Living </a:t>
            </a:r>
            <a:r>
              <a:rPr lang="en-US" dirty="0"/>
              <a:t>the Scout Oath and Law is the </a:t>
            </a:r>
            <a:r>
              <a:rPr lang="en-US" dirty="0" smtClean="0"/>
              <a:t>very  </a:t>
            </a:r>
          </a:p>
          <a:p>
            <a:pPr marL="0" indent="0">
              <a:buClr>
                <a:srgbClr val="FFFFFF"/>
              </a:buCl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u="sng" dirty="0" smtClean="0"/>
              <a:t>definition</a:t>
            </a:r>
            <a:r>
              <a:rPr lang="en-US" dirty="0" smtClean="0"/>
              <a:t> </a:t>
            </a:r>
            <a:r>
              <a:rPr lang="en-US" dirty="0"/>
              <a:t>of Scout Spirit, not just when </a:t>
            </a:r>
            <a:r>
              <a:rPr lang="en-US" dirty="0" smtClean="0"/>
              <a:t>engaged </a:t>
            </a:r>
          </a:p>
          <a:p>
            <a:pPr marL="0" indent="0">
              <a:buClr>
                <a:srgbClr val="FFFFFF"/>
              </a:buClr>
              <a:buNone/>
            </a:pPr>
            <a:r>
              <a:rPr lang="en-US" dirty="0"/>
              <a:t> </a:t>
            </a:r>
            <a:r>
              <a:rPr lang="en-US" dirty="0" smtClean="0"/>
              <a:t>   in </a:t>
            </a:r>
            <a:r>
              <a:rPr lang="en-US" dirty="0"/>
              <a:t>Scouting activities, but in </a:t>
            </a:r>
            <a:r>
              <a:rPr lang="en-US" b="1" u="sng" dirty="0"/>
              <a:t>everything</a:t>
            </a:r>
            <a:r>
              <a:rPr lang="en-US" b="1" dirty="0"/>
              <a:t> </a:t>
            </a:r>
            <a:r>
              <a:rPr lang="en-US" dirty="0"/>
              <a:t>you 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79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strike="noStrike" baseline="0" dirty="0" smtClean="0">
                <a:latin typeface="BookAntiqua-Italic"/>
              </a:rPr>
              <a:t>Eagle Scout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895600"/>
            <a:ext cx="6705600" cy="3733800"/>
          </a:xfrm>
        </p:spPr>
        <p:txBody>
          <a:bodyPr numCol="2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Camping	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Cooking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Citizenship in the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Community,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Nation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and World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Communication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Emergency Preparedness</a:t>
            </a:r>
          </a:p>
          <a:p>
            <a:pPr marL="0" indent="0">
              <a:buNone/>
            </a:pPr>
            <a:r>
              <a:rPr lang="en-US" sz="2000" dirty="0" smtClean="0"/>
              <a:t>	or Lifesaving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Cycling or</a:t>
            </a:r>
            <a:endParaRPr lang="en-US" sz="2000" dirty="0"/>
          </a:p>
          <a:p>
            <a:pPr marL="0" indent="0" defTabSz="457200">
              <a:buNone/>
            </a:pPr>
            <a:r>
              <a:rPr lang="en-US" sz="2000" dirty="0" smtClean="0"/>
              <a:t>	 </a:t>
            </a:r>
            <a:r>
              <a:rPr lang="en-US" sz="2000" dirty="0"/>
              <a:t>Hiking </a:t>
            </a:r>
            <a:r>
              <a:rPr lang="en-US" sz="2000" dirty="0" smtClean="0"/>
              <a:t>or</a:t>
            </a:r>
          </a:p>
          <a:p>
            <a:pPr marL="0" indent="0" defTabSz="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 Swimming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Personal Management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First Aid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Environmental </a:t>
            </a:r>
            <a:r>
              <a:rPr lang="en-US" sz="2000" dirty="0" smtClean="0"/>
              <a:t>Science	</a:t>
            </a:r>
          </a:p>
          <a:p>
            <a:pPr marL="457200" lvl="1" indent="0">
              <a:buNone/>
            </a:pPr>
            <a:r>
              <a:rPr lang="en-US" sz="2000" dirty="0" smtClean="0"/>
              <a:t> or Sustainability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Personal Fitness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Family Life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447799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3. Earn a total of 21 merit badges (10 more than required for Life), including the following: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2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strike="noStrike" baseline="0" dirty="0" smtClean="0">
                <a:latin typeface="BookAntiqua-Italic"/>
              </a:rPr>
              <a:t>Eagle Scout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47244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4. While a Life Scout, serve actively for a </a:t>
            </a:r>
            <a:r>
              <a:rPr lang="en-US" dirty="0" smtClean="0"/>
              <a:t>period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of </a:t>
            </a:r>
            <a:r>
              <a:rPr lang="en-US" dirty="0"/>
              <a:t>6 months in one or more of the </a:t>
            </a:r>
            <a:r>
              <a:rPr lang="en-US" dirty="0" smtClean="0"/>
              <a:t>designated</a:t>
            </a:r>
          </a:p>
          <a:p>
            <a:pPr marL="0" indent="0">
              <a:buNone/>
            </a:pPr>
            <a:r>
              <a:rPr lang="en-US" dirty="0" smtClean="0"/>
              <a:t>        positions </a:t>
            </a:r>
            <a:r>
              <a:rPr lang="en-US" dirty="0"/>
              <a:t>of responsibility</a:t>
            </a:r>
            <a:r>
              <a:rPr lang="en-US" dirty="0" smtClean="0"/>
              <a:t>.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i="1" u="sng" dirty="0"/>
              <a:t>Current leadership positions as spelled out from </a:t>
            </a:r>
            <a:r>
              <a:rPr lang="en-US" i="1" u="sng" dirty="0" smtClean="0"/>
              <a:t>National</a:t>
            </a:r>
          </a:p>
          <a:p>
            <a:pPr marL="400050" lvl="1" indent="0">
              <a:buNone/>
            </a:pPr>
            <a:endParaRPr lang="en-US" sz="1400" i="1" u="sng" dirty="0"/>
          </a:p>
          <a:p>
            <a:pPr marL="400050" lvl="1" indent="0">
              <a:buNone/>
            </a:pPr>
            <a:r>
              <a:rPr lang="en-US" sz="2400" dirty="0"/>
              <a:t>SPL, assistant SPL , Patrol </a:t>
            </a:r>
            <a:r>
              <a:rPr lang="en-US" sz="2400" dirty="0" smtClean="0"/>
              <a:t>leader, troop guide</a:t>
            </a:r>
            <a:r>
              <a:rPr lang="en-US" sz="2400" dirty="0"/>
              <a:t>, Order of the Arrow troop representative, den </a:t>
            </a:r>
            <a:r>
              <a:rPr lang="en-US" sz="2400" dirty="0" smtClean="0"/>
              <a:t>chief, scribe</a:t>
            </a:r>
            <a:r>
              <a:rPr lang="en-US" sz="2400" dirty="0"/>
              <a:t>, librarian, historian, quartermaster, JASM, </a:t>
            </a:r>
            <a:r>
              <a:rPr lang="en-US" sz="2400" dirty="0" smtClean="0"/>
              <a:t>chaplain aide</a:t>
            </a:r>
            <a:r>
              <a:rPr lang="en-US" sz="2400" dirty="0"/>
              <a:t>, instructor, Webmaster, or Leave No Trace trainer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25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strike="noStrike" baseline="0" dirty="0" smtClean="0">
                <a:latin typeface="BookAntiqua-Italic"/>
              </a:rPr>
              <a:t>Eagle Scout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924800" cy="3581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5. While a Life Scout, plan, develop, and </a:t>
            </a:r>
            <a:r>
              <a:rPr lang="en-US" dirty="0" smtClean="0"/>
              <a:t>give leadership </a:t>
            </a:r>
            <a:r>
              <a:rPr lang="en-US" dirty="0"/>
              <a:t>to others in a service </a:t>
            </a:r>
            <a:r>
              <a:rPr lang="en-US" dirty="0" smtClean="0"/>
              <a:t>project helpful </a:t>
            </a:r>
            <a:r>
              <a:rPr lang="en-US" dirty="0"/>
              <a:t>to any religious institution, </a:t>
            </a:r>
            <a:r>
              <a:rPr lang="en-US" dirty="0" smtClean="0"/>
              <a:t>any school</a:t>
            </a:r>
            <a:r>
              <a:rPr lang="en-US" dirty="0"/>
              <a:t>, or your community.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More </a:t>
            </a:r>
            <a:r>
              <a:rPr lang="en-US" sz="2800" dirty="0"/>
              <a:t>on this </a:t>
            </a:r>
            <a:r>
              <a:rPr lang="en-US" sz="2800" dirty="0" smtClean="0"/>
              <a:t>later in Sec #2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88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strike="noStrike" baseline="0" dirty="0" smtClean="0">
                <a:latin typeface="BookAntiqua-Italic"/>
              </a:rPr>
              <a:t>Eagle Scout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/>
              <a:t>6a. Write a statement of your </a:t>
            </a:r>
            <a:r>
              <a:rPr lang="en-US" dirty="0" smtClean="0"/>
              <a:t>ambitions and </a:t>
            </a:r>
            <a:r>
              <a:rPr lang="en-US" dirty="0"/>
              <a:t>life </a:t>
            </a:r>
            <a:r>
              <a:rPr lang="en-US" dirty="0" smtClean="0"/>
              <a:t>purpose. Include </a:t>
            </a:r>
            <a:r>
              <a:rPr lang="en-US" dirty="0"/>
              <a:t>a list of positions held </a:t>
            </a:r>
            <a:r>
              <a:rPr lang="en-US" dirty="0" smtClean="0"/>
              <a:t>that demonstrated </a:t>
            </a:r>
            <a:r>
              <a:rPr lang="en-US" dirty="0"/>
              <a:t>leadership skills, </a:t>
            </a:r>
            <a:r>
              <a:rPr lang="en-US" dirty="0" smtClean="0"/>
              <a:t>honors, and awards </a:t>
            </a:r>
            <a:r>
              <a:rPr lang="en-US" dirty="0"/>
              <a:t>received both in and out </a:t>
            </a:r>
            <a:r>
              <a:rPr lang="en-US" dirty="0" smtClean="0"/>
              <a:t>of Scouting .</a:t>
            </a:r>
          </a:p>
          <a:p>
            <a:pPr marL="400050" lvl="1" indent="465138">
              <a:buNone/>
            </a:pPr>
            <a:endParaRPr lang="en-US" dirty="0"/>
          </a:p>
          <a:p>
            <a:pPr marL="400050" lvl="1" indent="465138">
              <a:buNone/>
            </a:pPr>
            <a:r>
              <a:rPr lang="en-US" sz="2600" dirty="0"/>
              <a:t>In Great Lakes Council, this </a:t>
            </a:r>
            <a:r>
              <a:rPr lang="en-US" sz="2600" u="sng" dirty="0"/>
              <a:t>IS</a:t>
            </a:r>
            <a:r>
              <a:rPr lang="en-US" sz="2600" dirty="0"/>
              <a:t> submitted with your</a:t>
            </a:r>
          </a:p>
          <a:p>
            <a:pPr marL="400050" lvl="1" indent="465138">
              <a:buNone/>
            </a:pPr>
            <a:r>
              <a:rPr lang="en-US" sz="2600" dirty="0"/>
              <a:t>application. </a:t>
            </a:r>
            <a:r>
              <a:rPr lang="en-US" sz="2600" dirty="0" smtClean="0"/>
              <a:t> It </a:t>
            </a:r>
            <a:r>
              <a:rPr lang="en-US" sz="2600" dirty="0"/>
              <a:t>will also be reviewed at your</a:t>
            </a:r>
          </a:p>
          <a:p>
            <a:pPr marL="400050" lvl="1" indent="465138">
              <a:buNone/>
            </a:pPr>
            <a:r>
              <a:rPr lang="en-US" sz="2600" dirty="0"/>
              <a:t>Scoutmaster Conference and your Board of Review.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6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strike="noStrike" baseline="0" dirty="0" smtClean="0">
                <a:latin typeface="BookAntiqua-Italic"/>
              </a:rPr>
              <a:t>Eagle Scout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458200" cy="3581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6b. Take part in a </a:t>
            </a:r>
            <a:r>
              <a:rPr lang="en-US" sz="3600" dirty="0" smtClean="0"/>
              <a:t>Scoutmaster Conference.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	This </a:t>
            </a:r>
            <a:r>
              <a:rPr lang="en-US" sz="2800" dirty="0"/>
              <a:t>takes place AFTER all other requirements </a:t>
            </a:r>
            <a:r>
              <a:rPr lang="en-US" sz="2800" dirty="0" smtClean="0"/>
              <a:t>are 	completed</a:t>
            </a:r>
            <a:r>
              <a:rPr lang="en-US" sz="2800" dirty="0"/>
              <a:t>. It is the last thing before you submit </a:t>
            </a:r>
            <a:r>
              <a:rPr lang="en-US" sz="2800" dirty="0" smtClean="0"/>
              <a:t>	your application </a:t>
            </a:r>
            <a:r>
              <a:rPr lang="en-US" sz="2800" dirty="0"/>
              <a:t>to Council.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strike="noStrike" baseline="0" dirty="0" smtClean="0">
                <a:latin typeface="BookAntiqua-Italic"/>
              </a:rPr>
              <a:t>Eagle Scout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276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Submit a copy of your application to the</a:t>
            </a:r>
          </a:p>
          <a:p>
            <a:pPr marL="0" indent="0" algn="ctr">
              <a:buNone/>
            </a:pPr>
            <a:r>
              <a:rPr lang="en-US" sz="3600" dirty="0"/>
              <a:t>Council Registrar for verification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 smtClean="0"/>
              <a:t>We’ll </a:t>
            </a:r>
            <a:r>
              <a:rPr lang="en-US" sz="2800" dirty="0"/>
              <a:t>cover this in detail </a:t>
            </a:r>
            <a:r>
              <a:rPr lang="en-US" sz="2800" dirty="0" smtClean="0"/>
              <a:t>later in sec. #4 </a:t>
            </a:r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strike="noStrike" baseline="0" dirty="0" smtClean="0">
                <a:latin typeface="BookAntiqua-Italic"/>
              </a:rPr>
              <a:t>Eagle Scout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429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/>
              <a:t>7. Successfully complete an</a:t>
            </a:r>
          </a:p>
          <a:p>
            <a:pPr marL="0" indent="0" algn="ctr">
              <a:buNone/>
            </a:pPr>
            <a:r>
              <a:rPr lang="en-US" sz="4000" dirty="0"/>
              <a:t>Eagle Scout Board of Review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We’ll cover this later </a:t>
            </a:r>
            <a:r>
              <a:rPr lang="en-US" sz="2800" dirty="0" smtClean="0"/>
              <a:t>in sec #5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8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en-US" b="0" i="1" dirty="0"/>
              <a:t>Eagle Scout Service </a:t>
            </a:r>
            <a:r>
              <a:rPr lang="en-US" b="0" i="1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2667000"/>
          </a:xfrm>
        </p:spPr>
        <p:txBody>
          <a:bodyPr/>
          <a:lstStyle/>
          <a:p>
            <a:pPr marL="0" indent="0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4400" dirty="0"/>
              <a:t>Section </a:t>
            </a:r>
            <a:r>
              <a:rPr lang="en-US" sz="4400" dirty="0" smtClean="0"/>
              <a:t>#2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68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dirty="0"/>
              <a:t>The Project Requirement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“While a Life Scout,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b="1" u="sng" dirty="0"/>
              <a:t>plan,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b="1" u="sng" dirty="0"/>
              <a:t>develop, and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b="1" u="sng" dirty="0"/>
              <a:t>give leadership to others</a:t>
            </a:r>
          </a:p>
          <a:p>
            <a:pPr marL="0" indent="0">
              <a:buNone/>
            </a:pPr>
            <a:r>
              <a:rPr lang="en-US" dirty="0"/>
              <a:t>in a service project helpful to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b="1" dirty="0"/>
              <a:t>any religious institution,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b="1" dirty="0"/>
              <a:t>any school, or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b="1" dirty="0"/>
              <a:t>your community</a:t>
            </a:r>
            <a:r>
              <a:rPr lang="en-US" dirty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1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we’re going to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i="1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Eagle Scout </a:t>
            </a:r>
            <a:r>
              <a:rPr lang="en-US" b="1" i="1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Mentor/Advisor</a:t>
            </a:r>
            <a:endParaRPr lang="en-US" i="1" dirty="0" smtClean="0">
              <a:latin typeface="BookAntiqua-Italic"/>
            </a:endParaRPr>
          </a:p>
          <a:p>
            <a:pPr marL="0" indent="0">
              <a:buNone/>
            </a:pPr>
            <a:r>
              <a:rPr lang="en-US" sz="3600" i="1" dirty="0" smtClean="0"/>
              <a:t>Sec #1 </a:t>
            </a:r>
            <a:r>
              <a:rPr lang="en-US" sz="3600" i="1" dirty="0"/>
              <a:t>– </a:t>
            </a:r>
            <a:r>
              <a:rPr lang="en-US" sz="3600" i="1" dirty="0" smtClean="0"/>
              <a:t>Eagle Scout Requirements</a:t>
            </a:r>
          </a:p>
          <a:p>
            <a:pPr marL="0" indent="0">
              <a:buNone/>
            </a:pPr>
            <a:r>
              <a:rPr lang="en-US" sz="3600" i="1" dirty="0"/>
              <a:t>Sec </a:t>
            </a:r>
            <a:r>
              <a:rPr lang="en-US" sz="3600" i="1" dirty="0" smtClean="0"/>
              <a:t>#2 </a:t>
            </a:r>
            <a:r>
              <a:rPr lang="en-US" sz="3600" i="1" dirty="0"/>
              <a:t>– </a:t>
            </a:r>
            <a:r>
              <a:rPr lang="en-US" sz="3600" i="1" dirty="0" smtClean="0"/>
              <a:t>Eagle </a:t>
            </a:r>
            <a:r>
              <a:rPr lang="en-US" sz="3600" i="1" dirty="0"/>
              <a:t>Scout Service </a:t>
            </a:r>
            <a:r>
              <a:rPr lang="en-US" sz="3600" i="1" dirty="0" smtClean="0"/>
              <a:t>Project</a:t>
            </a:r>
            <a:r>
              <a:rPr lang="en-US" sz="3600" i="1" dirty="0"/>
              <a:t> </a:t>
            </a:r>
            <a:endParaRPr lang="en-US" sz="3600" i="1" dirty="0" smtClean="0"/>
          </a:p>
          <a:p>
            <a:pPr marL="0" indent="0">
              <a:buNone/>
            </a:pPr>
            <a:r>
              <a:rPr lang="en-US" sz="3600" i="1" dirty="0" smtClean="0"/>
              <a:t>Sec #3 – </a:t>
            </a:r>
            <a:r>
              <a:rPr lang="en-US" sz="3600" i="1" dirty="0"/>
              <a:t>Eagle Scout Rank Application</a:t>
            </a:r>
            <a:endParaRPr lang="en-US" sz="3600" i="1" dirty="0" smtClean="0"/>
          </a:p>
          <a:p>
            <a:pPr marL="0" indent="0">
              <a:buNone/>
            </a:pPr>
            <a:r>
              <a:rPr lang="en-US" sz="3600" i="1" dirty="0" smtClean="0"/>
              <a:t>Sec #4 – Processing </a:t>
            </a:r>
            <a:r>
              <a:rPr lang="en-US" sz="3600" i="1" dirty="0"/>
              <a:t>your Application</a:t>
            </a:r>
            <a:endParaRPr lang="en-US" sz="3600" i="1" dirty="0" smtClean="0"/>
          </a:p>
          <a:p>
            <a:pPr marL="0" indent="0">
              <a:buNone/>
            </a:pPr>
            <a:r>
              <a:rPr lang="en-US" sz="3600" i="1" dirty="0" smtClean="0"/>
              <a:t>Sec #5 </a:t>
            </a:r>
            <a:r>
              <a:rPr lang="en-US" sz="3600" i="1" dirty="0"/>
              <a:t>– </a:t>
            </a:r>
            <a:r>
              <a:rPr lang="en-US" sz="3600" i="1" dirty="0" smtClean="0"/>
              <a:t>Board </a:t>
            </a:r>
            <a:r>
              <a:rPr lang="en-US" sz="3600" i="1" dirty="0"/>
              <a:t>of Review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/>
              <a:t>Keep Track of What You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33800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From the very beginning keep a log of all </a:t>
            </a:r>
            <a:r>
              <a:rPr lang="en-US" sz="3200" dirty="0" smtClean="0"/>
              <a:t>the time </a:t>
            </a:r>
            <a:r>
              <a:rPr lang="en-US" sz="3200" dirty="0"/>
              <a:t>you and others spend on your </a:t>
            </a:r>
            <a:r>
              <a:rPr lang="en-US" sz="3200" dirty="0" smtClean="0"/>
              <a:t>project</a:t>
            </a:r>
            <a:r>
              <a:rPr lang="en-US" sz="3200" dirty="0"/>
              <a:t>. </a:t>
            </a:r>
            <a:r>
              <a:rPr lang="en-US" sz="3200" dirty="0" smtClean="0"/>
              <a:t>In your </a:t>
            </a:r>
            <a:r>
              <a:rPr lang="en-US" sz="3200" dirty="0"/>
              <a:t>final report you will be </a:t>
            </a:r>
            <a:r>
              <a:rPr lang="en-US" sz="3200" dirty="0" smtClean="0"/>
              <a:t>asked </a:t>
            </a:r>
            <a:r>
              <a:rPr lang="en-US" sz="3200" dirty="0"/>
              <a:t>for </a:t>
            </a:r>
            <a:r>
              <a:rPr lang="en-US" sz="3200" dirty="0" smtClean="0"/>
              <a:t>these two </a:t>
            </a:r>
            <a:r>
              <a:rPr lang="en-US" sz="3200" dirty="0"/>
              <a:t>pieces of information</a:t>
            </a:r>
            <a:r>
              <a:rPr lang="en-US" sz="3200" dirty="0" smtClean="0"/>
              <a:t>.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200" dirty="0" smtClean="0"/>
              <a:t>Your time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200" dirty="0" smtClean="0"/>
              <a:t>Others time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05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dirty="0"/>
              <a:t>The Project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The Workbook is available at the Scouting</a:t>
            </a:r>
          </a:p>
          <a:p>
            <a:pPr marL="0" indent="0" algn="ctr">
              <a:buNone/>
            </a:pPr>
            <a:r>
              <a:rPr lang="en-US" dirty="0"/>
              <a:t>website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scouting.org/</a:t>
            </a:r>
            <a:r>
              <a:rPr lang="en-US" dirty="0" err="1"/>
              <a:t>filestore</a:t>
            </a:r>
            <a:r>
              <a:rPr lang="en-US" dirty="0"/>
              <a:t>/pdf/512-927_fillable.pdf.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Use </a:t>
            </a:r>
            <a:r>
              <a:rPr lang="en-US" dirty="0"/>
              <a:t>the “expandable” pdf 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dirty="0"/>
              <a:t>The Project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724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The New Workbook is divided into 3 sections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PROPOSAL (this is what you get approved so</a:t>
            </a:r>
          </a:p>
          <a:p>
            <a:pPr marL="0" indent="0">
              <a:buNone/>
            </a:pPr>
            <a:r>
              <a:rPr lang="en-US" dirty="0"/>
              <a:t>that you can start work</a:t>
            </a:r>
            <a:r>
              <a:rPr lang="en-US" dirty="0" smtClean="0"/>
              <a:t>),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PLAN (this is what you must complete to</a:t>
            </a:r>
          </a:p>
          <a:p>
            <a:pPr marL="0" indent="0">
              <a:buNone/>
            </a:pPr>
            <a:r>
              <a:rPr lang="en-US" dirty="0"/>
              <a:t>show that you met the Plan requirement), </a:t>
            </a:r>
            <a:r>
              <a:rPr lang="en-US" dirty="0" smtClean="0"/>
              <a:t>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PROJECT REPORT (this is where you document</a:t>
            </a:r>
          </a:p>
          <a:p>
            <a:pPr marL="0" indent="0">
              <a:buNone/>
            </a:pPr>
            <a:r>
              <a:rPr lang="en-US" dirty="0"/>
              <a:t>what you actually did).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l"/>
            <a:r>
              <a:rPr lang="en-US" b="0" i="1" dirty="0" smtClean="0"/>
              <a:t>	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Not </a:t>
            </a:r>
            <a:r>
              <a:rPr lang="en-US" dirty="0"/>
              <a:t>Routine Labor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200" dirty="0" smtClean="0"/>
              <a:t>(</a:t>
            </a:r>
            <a:r>
              <a:rPr lang="en-US" sz="2200" dirty="0"/>
              <a:t>a job or service normally rendered).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Not </a:t>
            </a:r>
            <a:r>
              <a:rPr lang="en-US" dirty="0"/>
              <a:t>for BSA property or activities.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Not </a:t>
            </a:r>
            <a:r>
              <a:rPr lang="en-US" dirty="0"/>
              <a:t>for a Business* or of a </a:t>
            </a:r>
            <a:r>
              <a:rPr lang="en-US" dirty="0" smtClean="0"/>
              <a:t>Commercial nature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Not </a:t>
            </a:r>
            <a:r>
              <a:rPr lang="en-US" dirty="0"/>
              <a:t>a Fundraiser.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Not </a:t>
            </a:r>
            <a:r>
              <a:rPr lang="en-US" dirty="0"/>
              <a:t>for an Individual*.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Not </a:t>
            </a:r>
            <a:r>
              <a:rPr lang="en-US" dirty="0"/>
              <a:t>a one-man show.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Not </a:t>
            </a:r>
            <a:r>
              <a:rPr lang="en-US" dirty="0"/>
              <a:t>a “cookie-cutter”, </a:t>
            </a:r>
            <a:r>
              <a:rPr lang="en-US" sz="2100" dirty="0"/>
              <a:t>(i.e. must include </a:t>
            </a:r>
            <a:r>
              <a:rPr lang="en-US" sz="2100" dirty="0" smtClean="0"/>
              <a:t>planning, development</a:t>
            </a:r>
            <a:r>
              <a:rPr lang="en-US" sz="2100" dirty="0"/>
              <a:t>, and leadership of others).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Projects </a:t>
            </a:r>
            <a:r>
              <a:rPr lang="en-US" dirty="0"/>
              <a:t>don’t always have to be </a:t>
            </a:r>
            <a:r>
              <a:rPr lang="en-US" dirty="0" smtClean="0"/>
              <a:t>about building </a:t>
            </a:r>
            <a:r>
              <a:rPr lang="en-US" dirty="0"/>
              <a:t>something – think outside the box.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8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0" i="1" dirty="0" smtClean="0"/>
              <a:t>	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 </a:t>
            </a:r>
            <a:r>
              <a:rPr lang="en-US" dirty="0"/>
              <a:t>specific requirement (in terms </a:t>
            </a:r>
            <a:r>
              <a:rPr lang="en-US" dirty="0" smtClean="0"/>
              <a:t>of minimum </a:t>
            </a:r>
            <a:r>
              <a:rPr lang="en-US" dirty="0"/>
              <a:t>or maximum number of hours).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amount of time spent must be </a:t>
            </a:r>
            <a:r>
              <a:rPr lang="en-US" dirty="0" smtClean="0"/>
              <a:t>sufficient for </a:t>
            </a:r>
            <a:r>
              <a:rPr lang="en-US" dirty="0"/>
              <a:t>you to clearly demonstrate </a:t>
            </a:r>
            <a:r>
              <a:rPr lang="en-US" dirty="0" smtClean="0"/>
              <a:t>leadership skills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Should </a:t>
            </a:r>
            <a:r>
              <a:rPr lang="en-US" dirty="0"/>
              <a:t>be a CHALLENGE to you.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u="sng" dirty="0" smtClean="0"/>
              <a:t>Must </a:t>
            </a:r>
            <a:r>
              <a:rPr lang="en-US" u="sng" dirty="0"/>
              <a:t>demonstrate leadership of others.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There </a:t>
            </a:r>
            <a:r>
              <a:rPr lang="en-US" dirty="0"/>
              <a:t>is no requirement that the project </a:t>
            </a:r>
            <a:r>
              <a:rPr lang="en-US" dirty="0" smtClean="0"/>
              <a:t>be “unique</a:t>
            </a:r>
            <a:r>
              <a:rPr lang="en-US" dirty="0"/>
              <a:t>” or be “of a lasting nature”.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2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391400" cy="1143000"/>
          </a:xfrm>
        </p:spPr>
        <p:txBody>
          <a:bodyPr/>
          <a:lstStyle/>
          <a:p>
            <a:pPr algn="l"/>
            <a:r>
              <a:rPr lang="en-US" b="0" i="1" dirty="0" smtClean="0"/>
              <a:t>	Project </a:t>
            </a:r>
            <a:r>
              <a:rPr lang="en-US" b="0" i="1" dirty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Redecorated nursery room for church. Replaced </a:t>
            </a:r>
            <a:r>
              <a:rPr lang="en-US" dirty="0" smtClean="0"/>
              <a:t>hardware, paint walls or a mural.   Also </a:t>
            </a:r>
            <a:r>
              <a:rPr lang="en-US" dirty="0"/>
              <a:t>repaired </a:t>
            </a:r>
            <a:r>
              <a:rPr lang="en-US" dirty="0" smtClean="0"/>
              <a:t>toys.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Planned</a:t>
            </a:r>
            <a:r>
              <a:rPr lang="en-US" dirty="0"/>
              <a:t>, obtained material, and landscaped a Church yard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Designed </a:t>
            </a:r>
            <a:r>
              <a:rPr lang="en-US" dirty="0"/>
              <a:t>and constructed a Wooden Foot Bridge over </a:t>
            </a:r>
            <a:r>
              <a:rPr lang="en-US" dirty="0" smtClean="0"/>
              <a:t>a Creek </a:t>
            </a:r>
            <a:r>
              <a:rPr lang="en-US" dirty="0"/>
              <a:t>in the local County Park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Collected </a:t>
            </a:r>
            <a:r>
              <a:rPr lang="en-US" dirty="0"/>
              <a:t>Children's Books and Toys and set up a Play </a:t>
            </a:r>
            <a:r>
              <a:rPr lang="en-US" dirty="0" smtClean="0"/>
              <a:t>Area at </a:t>
            </a:r>
            <a:r>
              <a:rPr lang="en-US" dirty="0"/>
              <a:t>a Public </a:t>
            </a:r>
            <a:r>
              <a:rPr lang="en-US" dirty="0" smtClean="0"/>
              <a:t>Hospital, </a:t>
            </a:r>
            <a:r>
              <a:rPr lang="en-US" dirty="0"/>
              <a:t>Neighborhood Clinic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Placing </a:t>
            </a:r>
            <a:r>
              <a:rPr lang="en-US" dirty="0"/>
              <a:t>signs on trees, or cementing them on the </a:t>
            </a:r>
            <a:r>
              <a:rPr lang="en-US" dirty="0" smtClean="0"/>
              <a:t>ground next </a:t>
            </a:r>
            <a:r>
              <a:rPr lang="en-US" dirty="0"/>
              <a:t>to plants or shrubs, identifying what they are, for </a:t>
            </a:r>
            <a:r>
              <a:rPr lang="en-US" dirty="0" smtClean="0"/>
              <a:t>city park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6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0" i="1" dirty="0" smtClean="0"/>
              <a:t>	Project </a:t>
            </a:r>
            <a:r>
              <a:rPr lang="en-US" b="0" i="1" dirty="0"/>
              <a:t>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Note </a:t>
            </a:r>
            <a:r>
              <a:rPr lang="en-US" dirty="0"/>
              <a:t>that the average project can take 4-6 months</a:t>
            </a:r>
          </a:p>
          <a:p>
            <a:pPr marL="0" indent="0">
              <a:buNone/>
            </a:pPr>
            <a:r>
              <a:rPr lang="en-US" dirty="0" smtClean="0"/>
              <a:t>	- </a:t>
            </a:r>
            <a:r>
              <a:rPr lang="en-US" dirty="0"/>
              <a:t>from project definition,</a:t>
            </a:r>
          </a:p>
          <a:p>
            <a:pPr marL="0" indent="0">
              <a:buNone/>
            </a:pPr>
            <a:r>
              <a:rPr lang="en-US" dirty="0" smtClean="0"/>
              <a:t>	- </a:t>
            </a:r>
            <a:r>
              <a:rPr lang="en-US" dirty="0"/>
              <a:t>through approvals </a:t>
            </a:r>
            <a:r>
              <a:rPr lang="en-US" sz="2800" dirty="0"/>
              <a:t>(District and possibly G</a:t>
            </a:r>
            <a:r>
              <a:rPr lang="en-US" sz="2800" dirty="0" smtClean="0"/>
              <a:t>overnments</a:t>
            </a:r>
            <a:r>
              <a:rPr lang="en-US" sz="2800" dirty="0"/>
              <a:t>),</a:t>
            </a:r>
          </a:p>
          <a:p>
            <a:pPr marL="0" indent="0">
              <a:buNone/>
            </a:pPr>
            <a:r>
              <a:rPr lang="en-US" dirty="0" smtClean="0"/>
              <a:t>	- </a:t>
            </a:r>
            <a:r>
              <a:rPr lang="en-US" dirty="0"/>
              <a:t>through fund raising </a:t>
            </a:r>
            <a:r>
              <a:rPr lang="en-US" sz="2800" dirty="0"/>
              <a:t>(if required),</a:t>
            </a:r>
          </a:p>
          <a:p>
            <a:pPr marL="0" indent="0">
              <a:buNone/>
            </a:pPr>
            <a:r>
              <a:rPr lang="en-US" dirty="0" smtClean="0"/>
              <a:t>	- </a:t>
            </a:r>
            <a:r>
              <a:rPr lang="en-US" dirty="0"/>
              <a:t>through preparations,</a:t>
            </a:r>
          </a:p>
          <a:p>
            <a:pPr marL="0" indent="0">
              <a:buNone/>
            </a:pPr>
            <a:r>
              <a:rPr lang="en-US" dirty="0" smtClean="0"/>
              <a:t>	- </a:t>
            </a:r>
            <a:r>
              <a:rPr lang="en-US" dirty="0"/>
              <a:t>through accomplishing,</a:t>
            </a:r>
          </a:p>
          <a:p>
            <a:pPr marL="0" indent="0">
              <a:buNone/>
            </a:pPr>
            <a:r>
              <a:rPr lang="en-US" dirty="0" smtClean="0"/>
              <a:t>	- </a:t>
            </a:r>
            <a:r>
              <a:rPr lang="en-US" dirty="0"/>
              <a:t>through final paperwork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 </a:t>
            </a:r>
            <a:r>
              <a:rPr lang="en-US" dirty="0"/>
              <a:t>must allow enough time to complete </a:t>
            </a:r>
            <a:r>
              <a:rPr lang="en-US" dirty="0" smtClean="0"/>
              <a:t>your project </a:t>
            </a:r>
            <a:r>
              <a:rPr lang="en-US" dirty="0"/>
              <a:t>and complete all other </a:t>
            </a:r>
            <a:r>
              <a:rPr lang="en-US" dirty="0" smtClean="0"/>
              <a:t>requirements, including </a:t>
            </a:r>
            <a:r>
              <a:rPr lang="en-US" dirty="0"/>
              <a:t>your Scout Master </a:t>
            </a:r>
            <a:r>
              <a:rPr lang="en-US" dirty="0" smtClean="0"/>
              <a:t>conference, </a:t>
            </a:r>
            <a:r>
              <a:rPr lang="en-US" b="1" u="sng" dirty="0" smtClean="0"/>
              <a:t>BEFORE</a:t>
            </a:r>
            <a:r>
              <a:rPr lang="en-US" b="1" dirty="0" smtClean="0"/>
              <a:t> </a:t>
            </a:r>
            <a:r>
              <a:rPr lang="en-US" dirty="0"/>
              <a:t>your 18th birthday.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8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r>
              <a:rPr lang="en-US" sz="3600" b="0" i="1" dirty="0"/>
              <a:t>Your Proposal - What should be in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>
                <a:solidFill>
                  <a:schemeClr val="bg1"/>
                </a:solidFill>
              </a:rPr>
              <a:t>Contact </a:t>
            </a:r>
            <a:r>
              <a:rPr lang="en-US" i="1" dirty="0" smtClean="0">
                <a:solidFill>
                  <a:schemeClr val="bg1"/>
                </a:solidFill>
              </a:rPr>
              <a:t>Information</a:t>
            </a:r>
          </a:p>
          <a:p>
            <a:pPr marL="0" indent="0">
              <a:buNone/>
            </a:pPr>
            <a:endParaRPr lang="en-US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Your </a:t>
            </a:r>
            <a:r>
              <a:rPr lang="en-US" dirty="0"/>
              <a:t>legal name and contact info</a:t>
            </a:r>
            <a:r>
              <a:rPr lang="en-US" dirty="0" smtClean="0"/>
              <a:t>.</a:t>
            </a:r>
            <a:endParaRPr lang="en-US" sz="12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Unit </a:t>
            </a:r>
            <a:r>
              <a:rPr lang="en-US" dirty="0"/>
              <a:t>leaders’ names and contact info</a:t>
            </a:r>
            <a:r>
              <a:rPr lang="en-US" dirty="0" smtClean="0"/>
              <a:t>.</a:t>
            </a:r>
            <a:endParaRPr lang="en-US" sz="22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Correct </a:t>
            </a:r>
            <a:r>
              <a:rPr lang="en-US" dirty="0"/>
              <a:t>beneficiary </a:t>
            </a:r>
            <a:r>
              <a:rPr lang="en-US" dirty="0" smtClean="0"/>
              <a:t>information.</a:t>
            </a:r>
            <a:r>
              <a:rPr lang="en-US" sz="2000" dirty="0" smtClean="0"/>
              <a:t> </a:t>
            </a:r>
          </a:p>
          <a:p>
            <a:pPr marL="457200" lvl="1" indent="0">
              <a:buNone/>
            </a:pPr>
            <a:r>
              <a:rPr lang="en-US" sz="2400" dirty="0" smtClean="0"/>
              <a:t>Make sure </a:t>
            </a:r>
            <a:r>
              <a:rPr lang="en-US" sz="2400" dirty="0"/>
              <a:t>the person you are talking to has the authority to OK </a:t>
            </a:r>
            <a:r>
              <a:rPr lang="en-US" sz="2400" dirty="0" smtClean="0"/>
              <a:t>your project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600" b="0" i="1" dirty="0"/>
              <a:t>Your Proposal - What should be in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chemeClr val="bg1"/>
                </a:solidFill>
              </a:rPr>
              <a:t>Contact </a:t>
            </a:r>
            <a:r>
              <a:rPr lang="en-US" b="1" i="1" dirty="0" smtClean="0">
                <a:solidFill>
                  <a:schemeClr val="bg1"/>
                </a:solidFill>
              </a:rPr>
              <a:t>Information</a:t>
            </a:r>
          </a:p>
          <a:p>
            <a:pPr marL="0" indent="0">
              <a:buNone/>
            </a:pPr>
            <a:endParaRPr lang="en-US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Leave </a:t>
            </a:r>
            <a:r>
              <a:rPr lang="en-US" dirty="0"/>
              <a:t>the District Approval Representative </a:t>
            </a:r>
            <a:r>
              <a:rPr lang="en-US" dirty="0" smtClean="0"/>
              <a:t>blank until </a:t>
            </a:r>
            <a:r>
              <a:rPr lang="en-US" dirty="0"/>
              <a:t>you actually meet with them. Your unit </a:t>
            </a:r>
            <a:r>
              <a:rPr lang="en-US" dirty="0" smtClean="0"/>
              <a:t>will tell </a:t>
            </a:r>
            <a:r>
              <a:rPr lang="en-US" dirty="0"/>
              <a:t>you who on the District </a:t>
            </a:r>
            <a:r>
              <a:rPr lang="en-US" dirty="0" smtClean="0"/>
              <a:t>Advancement Committee </a:t>
            </a:r>
            <a:r>
              <a:rPr lang="en-US" dirty="0"/>
              <a:t>to contact when you’re ready </a:t>
            </a:r>
            <a:r>
              <a:rPr lang="en-US" dirty="0" smtClean="0"/>
              <a:t>for approval.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1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Your </a:t>
            </a:r>
            <a:r>
              <a:rPr lang="en-US" dirty="0"/>
              <a:t>unit will tell you who will be your Eagle </a:t>
            </a:r>
            <a:r>
              <a:rPr lang="en-US" dirty="0" smtClean="0"/>
              <a:t>Coach or </a:t>
            </a:r>
            <a:r>
              <a:rPr lang="en-US" dirty="0"/>
              <a:t>Mentor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1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Your </a:t>
            </a:r>
            <a:r>
              <a:rPr lang="en-US" dirty="0"/>
              <a:t>District approver may want a copy of </a:t>
            </a:r>
            <a:r>
              <a:rPr lang="en-US" dirty="0" smtClean="0"/>
              <a:t>the proposal </a:t>
            </a:r>
            <a:r>
              <a:rPr lang="en-US" dirty="0"/>
              <a:t>pages you’ve put information on. ASK!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1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600" b="0" i="1" dirty="0"/>
              <a:t>Your Proposal - What should be in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chemeClr val="bg1"/>
                </a:solidFill>
              </a:rPr>
              <a:t>A </a:t>
            </a:r>
            <a:r>
              <a:rPr lang="en-US" b="1" i="1" dirty="0" smtClean="0">
                <a:solidFill>
                  <a:schemeClr val="bg1"/>
                </a:solidFill>
              </a:rPr>
              <a:t>Recommendation</a:t>
            </a:r>
          </a:p>
          <a:p>
            <a:endParaRPr lang="en-US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STRONGLY </a:t>
            </a:r>
            <a:r>
              <a:rPr lang="en-US" dirty="0"/>
              <a:t>advise looking through the </a:t>
            </a:r>
            <a:r>
              <a:rPr lang="en-US" dirty="0" smtClean="0"/>
              <a:t>entire workbook </a:t>
            </a:r>
            <a:r>
              <a:rPr lang="en-US" dirty="0"/>
              <a:t>before and while filling out your </a:t>
            </a:r>
            <a:r>
              <a:rPr lang="en-US" dirty="0" smtClean="0"/>
              <a:t>Proposal section.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7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See </a:t>
            </a:r>
            <a:r>
              <a:rPr lang="en-US" dirty="0"/>
              <a:t>how much of the “Final Plan” section, you can </a:t>
            </a:r>
            <a:r>
              <a:rPr lang="en-US" dirty="0" smtClean="0"/>
              <a:t>fill out </a:t>
            </a:r>
            <a:r>
              <a:rPr lang="en-US" dirty="0"/>
              <a:t>as you write your “Proposal” section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7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Much </a:t>
            </a:r>
            <a:r>
              <a:rPr lang="en-US" dirty="0"/>
              <a:t>of the information needed for your “</a:t>
            </a:r>
            <a:r>
              <a:rPr lang="en-US" dirty="0" smtClean="0"/>
              <a:t>Proposal” can </a:t>
            </a:r>
            <a:r>
              <a:rPr lang="en-US" dirty="0"/>
              <a:t>be obtained by draft information in your “Plan”.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2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Eagle Scout Mentor/Advisor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22437"/>
            <a:ext cx="80772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After </a:t>
            </a:r>
            <a:r>
              <a:rPr lang="en-US" dirty="0"/>
              <a:t>becoming a Life Scout, it </a:t>
            </a:r>
            <a:r>
              <a:rPr lang="en-US" dirty="0" smtClean="0"/>
              <a:t>is a </a:t>
            </a:r>
            <a:r>
              <a:rPr lang="en-US" dirty="0"/>
              <a:t>good idea to seek the guidance </a:t>
            </a:r>
            <a:r>
              <a:rPr lang="en-US" dirty="0" smtClean="0"/>
              <a:t>of a </a:t>
            </a:r>
            <a:r>
              <a:rPr lang="en-US" dirty="0"/>
              <a:t>mentor or Eagle Advisor </a:t>
            </a:r>
            <a:r>
              <a:rPr lang="en-US" dirty="0" smtClean="0"/>
              <a:t>to support </a:t>
            </a:r>
            <a:r>
              <a:rPr lang="en-US" dirty="0"/>
              <a:t>you and be a </a:t>
            </a:r>
            <a:r>
              <a:rPr lang="en-US" dirty="0" smtClean="0"/>
              <a:t>sounding board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sz="1600" dirty="0" smtClean="0"/>
              <a:t>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 </a:t>
            </a:r>
            <a:r>
              <a:rPr lang="en-US" dirty="0"/>
              <a:t>mentor/advisor is </a:t>
            </a:r>
            <a:r>
              <a:rPr lang="en-US" dirty="0" smtClean="0"/>
              <a:t>strongly encouraged </a:t>
            </a:r>
            <a:r>
              <a:rPr lang="en-US" dirty="0"/>
              <a:t>as you work your </a:t>
            </a:r>
            <a:r>
              <a:rPr lang="en-US" dirty="0" smtClean="0"/>
              <a:t>way through </a:t>
            </a:r>
            <a:r>
              <a:rPr lang="en-US" dirty="0"/>
              <a:t>the Eagle process.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b="1" smtClean="0">
                <a:solidFill>
                  <a:schemeClr val="tx1"/>
                </a:solidFill>
              </a:rPr>
              <a:t>3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6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91600" cy="1143000"/>
          </a:xfrm>
        </p:spPr>
        <p:txBody>
          <a:bodyPr/>
          <a:lstStyle/>
          <a:p>
            <a:r>
              <a:rPr lang="en-US" sz="3600" b="0" i="1" dirty="0"/>
              <a:t>Your Proposal - What should be in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chemeClr val="bg1"/>
                </a:solidFill>
              </a:rPr>
              <a:t>Project </a:t>
            </a:r>
            <a:r>
              <a:rPr lang="en-US" b="1" i="1" dirty="0" smtClean="0">
                <a:solidFill>
                  <a:schemeClr val="bg1"/>
                </a:solidFill>
              </a:rPr>
              <a:t>Description</a:t>
            </a:r>
          </a:p>
          <a:p>
            <a:pPr marL="0" indent="0" algn="ctr">
              <a:buNone/>
            </a:pPr>
            <a:endParaRPr lang="en-US" sz="3000" b="1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Use </a:t>
            </a:r>
            <a:r>
              <a:rPr lang="en-US" dirty="0"/>
              <a:t>extra sheets attached to any page to provide </a:t>
            </a:r>
            <a:r>
              <a:rPr lang="en-US" dirty="0" smtClean="0"/>
              <a:t>the needed level of detail for each item.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Describe </a:t>
            </a:r>
            <a:r>
              <a:rPr lang="en-US" dirty="0"/>
              <a:t>the project fully and accurately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Who </a:t>
            </a:r>
            <a:r>
              <a:rPr lang="en-US" dirty="0"/>
              <a:t>will benefit and how must be clearly stated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your beneficiary has a deadline or “must have </a:t>
            </a:r>
            <a:r>
              <a:rPr lang="en-US" dirty="0" smtClean="0"/>
              <a:t>by” date</a:t>
            </a:r>
            <a:r>
              <a:rPr lang="en-US" dirty="0"/>
              <a:t>, make sure you take that into account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/>
          <a:lstStyle/>
          <a:p>
            <a:r>
              <a:rPr lang="en-US" sz="3600" b="0" i="1" dirty="0"/>
              <a:t>Your Proposal - What should be in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105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chemeClr val="bg1"/>
                </a:solidFill>
              </a:rPr>
              <a:t>Leadership</a:t>
            </a:r>
          </a:p>
          <a:p>
            <a:pPr marL="0" indent="0" algn="ctr">
              <a:buNone/>
            </a:pPr>
            <a:endParaRPr lang="en-US" sz="2000" b="1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 </a:t>
            </a:r>
            <a:r>
              <a:rPr lang="en-US" dirty="0"/>
              <a:t>should have done enough planning, in </a:t>
            </a:r>
            <a:r>
              <a:rPr lang="en-US" dirty="0" smtClean="0"/>
              <a:t>enough detail </a:t>
            </a:r>
            <a:r>
              <a:rPr lang="en-US" dirty="0"/>
              <a:t>to have some idea of the number of </a:t>
            </a:r>
            <a:r>
              <a:rPr lang="en-US" dirty="0" smtClean="0"/>
              <a:t>people (yourself</a:t>
            </a:r>
            <a:r>
              <a:rPr lang="en-US" dirty="0"/>
              <a:t>, youth, adults) and how many </a:t>
            </a:r>
            <a:r>
              <a:rPr lang="en-US" dirty="0" smtClean="0"/>
              <a:t>man-hours each </a:t>
            </a:r>
            <a:r>
              <a:rPr lang="en-US" dirty="0"/>
              <a:t>person will be needed for each task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 </a:t>
            </a:r>
            <a:r>
              <a:rPr lang="en-US" dirty="0"/>
              <a:t>can use both scouts and non-scouts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How </a:t>
            </a:r>
            <a:r>
              <a:rPr lang="en-US" dirty="0"/>
              <a:t>will you recruit them?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>
                <a:solidFill>
                  <a:schemeClr val="tx1"/>
                </a:solidFill>
              </a:rPr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18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/>
          <a:lstStyle/>
          <a:p>
            <a:r>
              <a:rPr lang="en-US" sz="3600" b="0" i="1" dirty="0"/>
              <a:t>Your Proposal - What should be in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50292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chemeClr val="bg1"/>
                </a:solidFill>
              </a:rPr>
              <a:t>Leadership (continued</a:t>
            </a:r>
            <a:r>
              <a:rPr lang="en-US" b="1" i="1" dirty="0" smtClean="0">
                <a:solidFill>
                  <a:schemeClr val="bg1"/>
                </a:solidFill>
              </a:rPr>
              <a:t>)</a:t>
            </a:r>
          </a:p>
          <a:p>
            <a:pPr marL="0" indent="0" algn="ctr">
              <a:buNone/>
            </a:pPr>
            <a:endParaRPr lang="en-US" sz="3000" b="1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Remember </a:t>
            </a:r>
            <a:r>
              <a:rPr lang="en-US" dirty="0"/>
              <a:t>“Leadership” is a requirement, and </a:t>
            </a:r>
            <a:r>
              <a:rPr lang="en-US" dirty="0" smtClean="0"/>
              <a:t>the more </a:t>
            </a:r>
            <a:r>
              <a:rPr lang="en-US" dirty="0"/>
              <a:t>people involved, the more you can </a:t>
            </a:r>
            <a:r>
              <a:rPr lang="en-US" dirty="0" smtClean="0"/>
              <a:t>demonstrate  “leadership”.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Projects </a:t>
            </a:r>
            <a:r>
              <a:rPr lang="en-US" dirty="0"/>
              <a:t>that involve only family, only adults, or </a:t>
            </a:r>
            <a:r>
              <a:rPr lang="en-US" dirty="0" smtClean="0"/>
              <a:t>only a </a:t>
            </a:r>
            <a:r>
              <a:rPr lang="en-US" dirty="0"/>
              <a:t>limited number of people will be </a:t>
            </a:r>
            <a:r>
              <a:rPr lang="en-US" dirty="0" smtClean="0"/>
              <a:t>scrutinized carefully </a:t>
            </a:r>
            <a:r>
              <a:rPr lang="en-US" dirty="0"/>
              <a:t>to assure that sufficient leadership can </a:t>
            </a:r>
            <a:r>
              <a:rPr lang="en-US" dirty="0" smtClean="0"/>
              <a:t>be exhibited 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Attach </a:t>
            </a:r>
            <a:r>
              <a:rPr lang="en-US" dirty="0"/>
              <a:t>additional pages if necessary to </a:t>
            </a:r>
            <a:r>
              <a:rPr lang="en-US" dirty="0" smtClean="0"/>
              <a:t>explain Leadership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91600" cy="1143000"/>
          </a:xfrm>
        </p:spPr>
        <p:txBody>
          <a:bodyPr/>
          <a:lstStyle/>
          <a:p>
            <a:r>
              <a:rPr lang="en-US" sz="3600" b="0" i="1" dirty="0"/>
              <a:t>Your Proposal - What should be in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chemeClr val="bg1"/>
                </a:solidFill>
              </a:rPr>
              <a:t>Materials, Supplies, </a:t>
            </a:r>
            <a:r>
              <a:rPr lang="en-US" b="1" i="1" dirty="0" smtClean="0">
                <a:solidFill>
                  <a:schemeClr val="bg1"/>
                </a:solidFill>
              </a:rPr>
              <a:t>Tools</a:t>
            </a:r>
          </a:p>
          <a:p>
            <a:pPr marL="0" indent="0" algn="ctr">
              <a:buNone/>
            </a:pPr>
            <a:endParaRPr lang="en-US" sz="2400" b="1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Material </a:t>
            </a:r>
            <a:r>
              <a:rPr lang="en-US" dirty="0"/>
              <a:t>– </a:t>
            </a:r>
            <a:r>
              <a:rPr lang="en-US" sz="2800" dirty="0"/>
              <a:t>Things that become part of the project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Supplies </a:t>
            </a:r>
            <a:r>
              <a:rPr lang="en-US" dirty="0"/>
              <a:t>– </a:t>
            </a:r>
            <a:r>
              <a:rPr lang="en-US" sz="2800" dirty="0"/>
              <a:t>Consumables that are used up doing </a:t>
            </a:r>
            <a:r>
              <a:rPr lang="en-US" sz="2800" dirty="0" smtClean="0"/>
              <a:t>the project.</a:t>
            </a:r>
          </a:p>
          <a:p>
            <a:pPr marL="0" indent="0">
              <a:buNone/>
            </a:pPr>
            <a:endParaRPr lang="en-US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Tools </a:t>
            </a:r>
            <a:r>
              <a:rPr lang="en-US" dirty="0"/>
              <a:t>&amp; Equipment needed to accomplish the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8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91600" cy="1143000"/>
          </a:xfrm>
        </p:spPr>
        <p:txBody>
          <a:bodyPr/>
          <a:lstStyle/>
          <a:p>
            <a:r>
              <a:rPr lang="en-US" sz="3600" b="0" i="1" dirty="0"/>
              <a:t>Your Proposal - What should be in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3340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chemeClr val="bg1"/>
                </a:solidFill>
              </a:rPr>
              <a:t>Materials, Supplies, </a:t>
            </a:r>
            <a:r>
              <a:rPr lang="en-US" b="1" i="1" dirty="0" smtClean="0">
                <a:solidFill>
                  <a:schemeClr val="bg1"/>
                </a:solidFill>
              </a:rPr>
              <a:t>Tools</a:t>
            </a:r>
          </a:p>
          <a:p>
            <a:pPr marL="0" indent="0" algn="ctr">
              <a:buNone/>
            </a:pPr>
            <a:endParaRPr lang="en-US" sz="1900" b="1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 </a:t>
            </a:r>
            <a:r>
              <a:rPr lang="en-US" dirty="0"/>
              <a:t>should have done enough planning, in </a:t>
            </a:r>
            <a:r>
              <a:rPr lang="en-US" dirty="0" smtClean="0"/>
              <a:t>enough detail</a:t>
            </a:r>
            <a:r>
              <a:rPr lang="en-US" dirty="0"/>
              <a:t>, to be able to show that you understand </a:t>
            </a:r>
            <a:r>
              <a:rPr lang="en-US" dirty="0" smtClean="0"/>
              <a:t>the type </a:t>
            </a:r>
            <a:r>
              <a:rPr lang="en-US" dirty="0"/>
              <a:t>and amounts of Material, Supplies and </a:t>
            </a:r>
            <a:r>
              <a:rPr lang="en-US" dirty="0" smtClean="0"/>
              <a:t>Tools that </a:t>
            </a:r>
            <a:r>
              <a:rPr lang="en-US" dirty="0"/>
              <a:t>you think you will need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your lists include costs, it will help you later in </a:t>
            </a:r>
            <a:r>
              <a:rPr lang="en-US" dirty="0" smtClean="0"/>
              <a:t>the Cost </a:t>
            </a:r>
            <a:r>
              <a:rPr lang="en-US" dirty="0"/>
              <a:t>section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After </a:t>
            </a:r>
            <a:r>
              <a:rPr lang="en-US" dirty="0"/>
              <a:t>your project is approved you will continue </a:t>
            </a:r>
            <a:r>
              <a:rPr lang="en-US" dirty="0" smtClean="0"/>
              <a:t>the planning </a:t>
            </a:r>
            <a:r>
              <a:rPr lang="en-US" dirty="0"/>
              <a:t>process and further refine your lists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Attach </a:t>
            </a:r>
            <a:r>
              <a:rPr lang="en-US" dirty="0"/>
              <a:t>additional sheets, if you need to, to </a:t>
            </a:r>
            <a:r>
              <a:rPr lang="en-US" dirty="0" smtClean="0"/>
              <a:t>explain this </a:t>
            </a:r>
            <a:r>
              <a:rPr lang="en-US" dirty="0"/>
              <a:t>item.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1143000"/>
          </a:xfrm>
        </p:spPr>
        <p:txBody>
          <a:bodyPr/>
          <a:lstStyle/>
          <a:p>
            <a:r>
              <a:rPr lang="en-US" sz="3600" b="0" i="1" dirty="0"/>
              <a:t>Your Proposal - What should be in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chemeClr val="bg1"/>
                </a:solidFill>
              </a:rPr>
              <a:t>T</a:t>
            </a:r>
            <a:r>
              <a:rPr lang="en-US" b="1" i="1" dirty="0" smtClean="0">
                <a:solidFill>
                  <a:schemeClr val="bg1"/>
                </a:solidFill>
              </a:rPr>
              <a:t>ool use</a:t>
            </a:r>
          </a:p>
          <a:p>
            <a:pPr marL="0" indent="0" algn="ctr">
              <a:buNone/>
            </a:pPr>
            <a:endParaRPr lang="en-US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/>
              <a:t>You must </a:t>
            </a:r>
            <a:r>
              <a:rPr lang="en-US" dirty="0" smtClean="0"/>
              <a:t>reference: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u="sng" dirty="0"/>
              <a:t>Age Guidelines for Tool Use and Work at </a:t>
            </a:r>
            <a:r>
              <a:rPr lang="en-US" sz="2800" u="sng" dirty="0" smtClean="0"/>
              <a:t>Elevations or </a:t>
            </a:r>
            <a:r>
              <a:rPr lang="en-US" sz="2800" u="sng" dirty="0"/>
              <a:t>Excavations</a:t>
            </a:r>
          </a:p>
          <a:p>
            <a:pPr marL="0" indent="0" algn="ctr">
              <a:buNone/>
            </a:pPr>
            <a:r>
              <a:rPr lang="en-US" sz="2800" dirty="0"/>
              <a:t>BSA document #</a:t>
            </a:r>
            <a:r>
              <a:rPr lang="en-US" sz="2800" dirty="0" smtClean="0"/>
              <a:t>680-028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400" dirty="0"/>
              <a:t>to determine what tools can be used by Scouts.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1143000"/>
          </a:xfrm>
        </p:spPr>
        <p:txBody>
          <a:bodyPr/>
          <a:lstStyle/>
          <a:p>
            <a:r>
              <a:rPr lang="en-US" sz="3600" b="0" i="1" dirty="0"/>
              <a:t>Your Proposal - What should be in it</a:t>
            </a:r>
            <a:r>
              <a:rPr lang="en-US" sz="3600" b="0" i="1" dirty="0" smtClean="0"/>
              <a:t>?</a:t>
            </a:r>
            <a:r>
              <a:rPr lang="en-US" sz="1600" b="0" i="1" dirty="0" smtClean="0"/>
              <a:t/>
            </a:r>
            <a:br>
              <a:rPr lang="en-US" sz="1600" b="0" i="1" dirty="0" smtClean="0"/>
            </a:br>
            <a:r>
              <a:rPr lang="en-US" sz="1600" b="0" i="1" dirty="0" smtClean="0"/>
              <a:t/>
            </a:r>
            <a:br>
              <a:rPr lang="en-US" sz="1600" b="0" i="1" dirty="0" smtClean="0"/>
            </a:br>
            <a:r>
              <a:rPr lang="en-US" sz="2800" b="0" i="1" dirty="0" smtClean="0"/>
              <a:t>What’s in </a:t>
            </a:r>
            <a:r>
              <a:rPr lang="en-US" sz="2800" dirty="0" smtClean="0"/>
              <a:t>BSA </a:t>
            </a:r>
            <a:r>
              <a:rPr lang="en-US" sz="2800" dirty="0"/>
              <a:t>document #680-028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7137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4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1143000"/>
          </a:xfrm>
        </p:spPr>
        <p:txBody>
          <a:bodyPr/>
          <a:lstStyle/>
          <a:p>
            <a:r>
              <a:rPr lang="en-US" sz="3600" b="0" i="1" dirty="0"/>
              <a:t>Your Proposal - What should be in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chemeClr val="bg1"/>
                </a:solidFill>
              </a:rPr>
              <a:t>Permits &amp; </a:t>
            </a:r>
            <a:r>
              <a:rPr lang="en-US" b="1" i="1" dirty="0" smtClean="0">
                <a:solidFill>
                  <a:schemeClr val="bg1"/>
                </a:solidFill>
              </a:rPr>
              <a:t>Permissions</a:t>
            </a:r>
          </a:p>
          <a:p>
            <a:pPr marL="0" indent="0" algn="ctr">
              <a:buNone/>
            </a:pPr>
            <a:endParaRPr lang="en-US" sz="2400" b="1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Many </a:t>
            </a:r>
            <a:r>
              <a:rPr lang="en-US" dirty="0"/>
              <a:t>Projects involve securing permissions or </a:t>
            </a:r>
            <a:r>
              <a:rPr lang="en-US" dirty="0" smtClean="0"/>
              <a:t>actual Permits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State </a:t>
            </a:r>
            <a:r>
              <a:rPr lang="en-US" dirty="0"/>
              <a:t>DNR plan approvals; City building or </a:t>
            </a:r>
            <a:r>
              <a:rPr lang="en-US" dirty="0" smtClean="0"/>
              <a:t>sign permits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Presentations </a:t>
            </a:r>
            <a:r>
              <a:rPr lang="en-US" dirty="0"/>
              <a:t>to City Council; Planning &amp; </a:t>
            </a:r>
            <a:r>
              <a:rPr lang="en-US" dirty="0" smtClean="0"/>
              <a:t>Zoning Board</a:t>
            </a:r>
            <a:r>
              <a:rPr lang="en-US" dirty="0"/>
              <a:t>;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Does </a:t>
            </a:r>
            <a:r>
              <a:rPr lang="en-US" dirty="0"/>
              <a:t>“Miss Dig” need to be contacted for </a:t>
            </a:r>
            <a:r>
              <a:rPr lang="en-US" dirty="0" smtClean="0"/>
              <a:t>utility clearance</a:t>
            </a:r>
            <a:r>
              <a:rPr lang="en-US" dirty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Some </a:t>
            </a:r>
            <a:r>
              <a:rPr lang="en-US" dirty="0"/>
              <a:t>of these approvals can take weeks to </a:t>
            </a:r>
            <a:r>
              <a:rPr lang="en-US" dirty="0" smtClean="0"/>
              <a:t>schedule or </a:t>
            </a:r>
            <a:r>
              <a:rPr lang="en-US" dirty="0"/>
              <a:t>obtain.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BSA </a:t>
            </a:r>
            <a:r>
              <a:rPr lang="en-US" dirty="0"/>
              <a:t>Activity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9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/>
          <a:lstStyle/>
          <a:p>
            <a:r>
              <a:rPr lang="en-US" sz="3600" b="0" i="1" dirty="0"/>
              <a:t>Your Proposal - What should be in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334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chemeClr val="bg1"/>
                </a:solidFill>
              </a:rPr>
              <a:t>Cost Estimate and </a:t>
            </a:r>
            <a:r>
              <a:rPr lang="en-US" b="1" i="1" dirty="0" smtClean="0">
                <a:solidFill>
                  <a:schemeClr val="bg1"/>
                </a:solidFill>
              </a:rPr>
              <a:t>Funding</a:t>
            </a:r>
          </a:p>
          <a:p>
            <a:pPr marL="0" indent="0" algn="ctr">
              <a:buNone/>
            </a:pPr>
            <a:endParaRPr lang="en-US" sz="2400" b="1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you’ve done a good job in your Materials, </a:t>
            </a:r>
            <a:r>
              <a:rPr lang="en-US" dirty="0" smtClean="0"/>
              <a:t>Supplies, and </a:t>
            </a:r>
            <a:r>
              <a:rPr lang="en-US" dirty="0"/>
              <a:t>Tools lists you should now have a good </a:t>
            </a:r>
            <a:r>
              <a:rPr lang="en-US" dirty="0" smtClean="0"/>
              <a:t>estimate of </a:t>
            </a:r>
            <a:r>
              <a:rPr lang="en-US" dirty="0"/>
              <a:t>what the project is going to cost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3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Don’t </a:t>
            </a:r>
            <a:r>
              <a:rPr lang="en-US" dirty="0"/>
              <a:t>forget food, gas, parking, permit fees, etc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3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Where </a:t>
            </a:r>
            <a:r>
              <a:rPr lang="en-US" dirty="0"/>
              <a:t>is this money going to come from</a:t>
            </a:r>
            <a:r>
              <a:rPr lang="en-US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1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you are going to do fund-raising, you can save </a:t>
            </a:r>
            <a:r>
              <a:rPr lang="en-US" dirty="0" smtClean="0"/>
              <a:t>time by </a:t>
            </a:r>
            <a:r>
              <a:rPr lang="en-US" dirty="0"/>
              <a:t>having the Fund Raising permit (Final </a:t>
            </a:r>
            <a:r>
              <a:rPr lang="en-US" dirty="0" smtClean="0"/>
              <a:t>Plan section</a:t>
            </a:r>
            <a:r>
              <a:rPr lang="en-US" dirty="0"/>
              <a:t>) filled out when you go for your </a:t>
            </a:r>
            <a:r>
              <a:rPr lang="en-US" dirty="0" smtClean="0"/>
              <a:t>approval.  The </a:t>
            </a:r>
            <a:r>
              <a:rPr lang="en-US" dirty="0"/>
              <a:t>Beneficiary, your SM or CC and the </a:t>
            </a:r>
            <a:r>
              <a:rPr lang="en-US" dirty="0" smtClean="0"/>
              <a:t>District Advancement </a:t>
            </a:r>
            <a:r>
              <a:rPr lang="en-US" dirty="0"/>
              <a:t>Chair have to sign it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3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143000"/>
          </a:xfrm>
        </p:spPr>
        <p:txBody>
          <a:bodyPr/>
          <a:lstStyle/>
          <a:p>
            <a:r>
              <a:rPr lang="en-US" sz="3600" b="0" i="1" dirty="0"/>
              <a:t>Your Proposal - What should be in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chemeClr val="bg1"/>
                </a:solidFill>
              </a:rPr>
              <a:t>Handling </a:t>
            </a:r>
            <a:r>
              <a:rPr lang="en-US" b="1" i="1" dirty="0" smtClean="0">
                <a:solidFill>
                  <a:schemeClr val="bg1"/>
                </a:solidFill>
              </a:rPr>
              <a:t>Funds</a:t>
            </a:r>
          </a:p>
          <a:p>
            <a:pPr marL="0" indent="0" algn="ctr">
              <a:buNone/>
            </a:pPr>
            <a:endParaRPr lang="en-US" b="1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All </a:t>
            </a:r>
            <a:r>
              <a:rPr lang="en-US" dirty="0"/>
              <a:t>money raised for your Eagle project MUST </a:t>
            </a:r>
            <a:r>
              <a:rPr lang="en-US" dirty="0" smtClean="0"/>
              <a:t>be turned </a:t>
            </a:r>
            <a:r>
              <a:rPr lang="en-US" dirty="0"/>
              <a:t>over to your unit or the </a:t>
            </a:r>
            <a:r>
              <a:rPr lang="en-US" dirty="0" smtClean="0"/>
              <a:t>benefitting organization.  </a:t>
            </a:r>
            <a:r>
              <a:rPr lang="en-US" u="sng" dirty="0"/>
              <a:t>You should not hold on to </a:t>
            </a:r>
            <a:r>
              <a:rPr lang="en-US" u="sng" dirty="0" smtClean="0"/>
              <a:t>money during </a:t>
            </a:r>
            <a:r>
              <a:rPr lang="en-US" u="sng" dirty="0"/>
              <a:t>your project</a:t>
            </a:r>
            <a:r>
              <a:rPr lang="en-US" u="sng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 </a:t>
            </a:r>
            <a:r>
              <a:rPr lang="en-US" dirty="0"/>
              <a:t>must be clear to anyone donating money </a:t>
            </a:r>
            <a:r>
              <a:rPr lang="en-US" dirty="0" smtClean="0"/>
              <a:t>or materials </a:t>
            </a:r>
            <a:r>
              <a:rPr lang="en-US" dirty="0"/>
              <a:t>that it is benefitting another organization </a:t>
            </a:r>
            <a:r>
              <a:rPr lang="en-US" dirty="0" smtClean="0"/>
              <a:t>– not </a:t>
            </a:r>
            <a:r>
              <a:rPr lang="en-US" dirty="0"/>
              <a:t>the BSA or your Troop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Any </a:t>
            </a:r>
            <a:r>
              <a:rPr lang="en-US" dirty="0"/>
              <a:t>tax deduction document must come from </a:t>
            </a:r>
            <a:r>
              <a:rPr lang="en-US" dirty="0" smtClean="0"/>
              <a:t>the benefitting </a:t>
            </a:r>
            <a:r>
              <a:rPr lang="en-US" dirty="0"/>
              <a:t>organization. The BSA or the </a:t>
            </a:r>
            <a:r>
              <a:rPr lang="en-US" dirty="0" smtClean="0"/>
              <a:t>Council cannot </a:t>
            </a:r>
            <a:r>
              <a:rPr lang="en-US" dirty="0"/>
              <a:t>provide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4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Eagle Scout Mentor/Advisor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8637"/>
            <a:ext cx="7848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An </a:t>
            </a:r>
            <a:r>
              <a:rPr lang="en-US" dirty="0"/>
              <a:t>adult who is willing to </a:t>
            </a:r>
            <a:r>
              <a:rPr lang="en-US" dirty="0" smtClean="0"/>
              <a:t>spend time </a:t>
            </a:r>
            <a:r>
              <a:rPr lang="en-US" dirty="0"/>
              <a:t>mentoring (not helping) you, </a:t>
            </a:r>
            <a:r>
              <a:rPr lang="en-US" dirty="0" smtClean="0"/>
              <a:t>a Life </a:t>
            </a:r>
            <a:r>
              <a:rPr lang="en-US" dirty="0"/>
              <a:t>Scout, as you plan, </a:t>
            </a:r>
            <a:r>
              <a:rPr lang="en-US" dirty="0" smtClean="0"/>
              <a:t>develop, and </a:t>
            </a:r>
            <a:r>
              <a:rPr lang="en-US" dirty="0"/>
              <a:t>lead your Eagle Service Project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An </a:t>
            </a:r>
            <a:r>
              <a:rPr lang="en-US" dirty="0"/>
              <a:t>adult who understands </a:t>
            </a:r>
            <a:r>
              <a:rPr lang="en-US" dirty="0" smtClean="0"/>
              <a:t>and supports </a:t>
            </a:r>
            <a:r>
              <a:rPr lang="en-US" dirty="0"/>
              <a:t>the goals and methods </a:t>
            </a:r>
            <a:r>
              <a:rPr lang="en-US" dirty="0" smtClean="0"/>
              <a:t>of BSA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b="1" smtClean="0">
                <a:solidFill>
                  <a:schemeClr val="tx1"/>
                </a:solidFill>
              </a:rPr>
              <a:t>4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9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1143000"/>
          </a:xfrm>
        </p:spPr>
        <p:txBody>
          <a:bodyPr/>
          <a:lstStyle/>
          <a:p>
            <a:r>
              <a:rPr lang="en-US" sz="3600" b="0" i="1" dirty="0"/>
              <a:t>Your Proposal - What should be in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638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chemeClr val="bg1"/>
                </a:solidFill>
              </a:rPr>
              <a:t>Project </a:t>
            </a:r>
            <a:r>
              <a:rPr lang="en-US" b="1" i="1" dirty="0" smtClean="0">
                <a:solidFill>
                  <a:schemeClr val="bg1"/>
                </a:solidFill>
              </a:rPr>
              <a:t>Phases</a:t>
            </a:r>
          </a:p>
          <a:p>
            <a:pPr marL="0" indent="0" algn="ctr">
              <a:buNone/>
            </a:pPr>
            <a:endParaRPr lang="en-US" sz="2200" b="1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Thinking </a:t>
            </a:r>
            <a:r>
              <a:rPr lang="en-US" dirty="0"/>
              <a:t>of your project in terms of individual </a:t>
            </a:r>
            <a:r>
              <a:rPr lang="en-US" dirty="0" smtClean="0"/>
              <a:t>tasks or </a:t>
            </a:r>
            <a:r>
              <a:rPr lang="en-US" dirty="0"/>
              <a:t>phases, should be done early in you proposal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Having </a:t>
            </a:r>
            <a:r>
              <a:rPr lang="en-US" dirty="0"/>
              <a:t>a list of tasks or phases will help </a:t>
            </a:r>
            <a:r>
              <a:rPr lang="en-US" dirty="0" smtClean="0"/>
              <a:t>you estimate </a:t>
            </a:r>
            <a:r>
              <a:rPr lang="en-US" dirty="0"/>
              <a:t>the number of people needed, how </a:t>
            </a:r>
            <a:r>
              <a:rPr lang="en-US" dirty="0" smtClean="0"/>
              <a:t>long each </a:t>
            </a:r>
            <a:r>
              <a:rPr lang="en-US" dirty="0"/>
              <a:t>task will take, and how long the total </a:t>
            </a:r>
            <a:r>
              <a:rPr lang="en-US" dirty="0" smtClean="0"/>
              <a:t>project will </a:t>
            </a:r>
            <a:r>
              <a:rPr lang="en-US" dirty="0"/>
              <a:t>take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Document </a:t>
            </a:r>
            <a:r>
              <a:rPr lang="en-US" dirty="0"/>
              <a:t>the phases, as you see them, or as </a:t>
            </a:r>
            <a:r>
              <a:rPr lang="en-US" dirty="0" smtClean="0"/>
              <a:t>you’ve  defined </a:t>
            </a:r>
            <a:r>
              <a:rPr lang="en-US" dirty="0"/>
              <a:t>them in creating your earlier </a:t>
            </a:r>
            <a:r>
              <a:rPr lang="en-US" dirty="0" smtClean="0"/>
              <a:t>man-power estimates.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3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Additional </a:t>
            </a:r>
            <a:r>
              <a:rPr lang="en-US" dirty="0"/>
              <a:t>sheets will probably be needed for </a:t>
            </a:r>
            <a:r>
              <a:rPr lang="en-US" dirty="0" smtClean="0"/>
              <a:t>this item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7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143000"/>
          </a:xfrm>
        </p:spPr>
        <p:txBody>
          <a:bodyPr/>
          <a:lstStyle/>
          <a:p>
            <a:r>
              <a:rPr lang="en-US" sz="3600" b="0" i="1" dirty="0"/>
              <a:t>Your Proposal - What should be in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chemeClr val="bg1"/>
                </a:solidFill>
              </a:rPr>
              <a:t>Logistics </a:t>
            </a:r>
            <a:r>
              <a:rPr lang="en-US" b="1" i="1" dirty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chemeClr val="bg1"/>
                </a:solidFill>
              </a:rPr>
              <a:t>Safety</a:t>
            </a:r>
          </a:p>
          <a:p>
            <a:pPr marL="0" indent="0" algn="ctr">
              <a:buNone/>
            </a:pPr>
            <a:endParaRPr lang="en-US" sz="2400" b="1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Think </a:t>
            </a:r>
            <a:r>
              <a:rPr lang="en-US" dirty="0"/>
              <a:t>of where each task is to be done and </a:t>
            </a:r>
            <a:r>
              <a:rPr lang="en-US" dirty="0" smtClean="0"/>
              <a:t>whether transportation </a:t>
            </a:r>
            <a:r>
              <a:rPr lang="en-US" dirty="0"/>
              <a:t>of people or materials needs to </a:t>
            </a:r>
            <a:r>
              <a:rPr lang="en-US" dirty="0" smtClean="0"/>
              <a:t>be included </a:t>
            </a:r>
            <a:r>
              <a:rPr lang="en-US" dirty="0"/>
              <a:t>in your plans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Like </a:t>
            </a:r>
            <a:r>
              <a:rPr lang="en-US" dirty="0"/>
              <a:t>every activity in Scouting, you must think </a:t>
            </a:r>
            <a:r>
              <a:rPr lang="en-US" dirty="0" smtClean="0"/>
              <a:t>of Safety.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5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 </a:t>
            </a:r>
            <a:r>
              <a:rPr lang="en-US" dirty="0"/>
              <a:t>could possibly go wrong from a </a:t>
            </a:r>
            <a:r>
              <a:rPr lang="en-US" dirty="0" smtClean="0"/>
              <a:t>safety standpoint </a:t>
            </a:r>
            <a:r>
              <a:rPr lang="en-US" dirty="0"/>
              <a:t>and how will you be prepared to </a:t>
            </a:r>
            <a:r>
              <a:rPr lang="en-US" dirty="0" smtClean="0"/>
              <a:t>handle it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/>
          <a:lstStyle/>
          <a:p>
            <a:r>
              <a:rPr lang="en-US" sz="3600" b="0" i="1" dirty="0"/>
              <a:t>Your Proposal - What should be in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chemeClr val="bg1"/>
                </a:solidFill>
              </a:rPr>
              <a:t>Further </a:t>
            </a:r>
            <a:r>
              <a:rPr lang="en-US" b="1" i="1" dirty="0" smtClean="0">
                <a:solidFill>
                  <a:schemeClr val="bg1"/>
                </a:solidFill>
              </a:rPr>
              <a:t>Planning</a:t>
            </a:r>
          </a:p>
          <a:p>
            <a:pPr marL="0" indent="0" algn="ctr">
              <a:buNone/>
            </a:pPr>
            <a:endParaRPr lang="en-US" sz="2200" b="1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For </a:t>
            </a:r>
            <a:r>
              <a:rPr lang="en-US" dirty="0"/>
              <a:t>any successful project, a detailed plan is </a:t>
            </a:r>
            <a:r>
              <a:rPr lang="en-US" dirty="0" smtClean="0"/>
              <a:t>almost mandatory.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5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Look </a:t>
            </a:r>
            <a:r>
              <a:rPr lang="en-US" dirty="0"/>
              <a:t>at the Final Plan section and list some ideas </a:t>
            </a:r>
            <a:r>
              <a:rPr lang="en-US" dirty="0" smtClean="0"/>
              <a:t>you think </a:t>
            </a:r>
            <a:r>
              <a:rPr lang="en-US" dirty="0"/>
              <a:t>are still needed, and that you will be </a:t>
            </a:r>
            <a:r>
              <a:rPr lang="en-US" dirty="0" smtClean="0"/>
              <a:t>working on.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5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Remember</a:t>
            </a:r>
            <a:r>
              <a:rPr lang="en-US" dirty="0"/>
              <a:t>, the “Final Plan” section does not </a:t>
            </a:r>
            <a:r>
              <a:rPr lang="en-US" dirty="0" smtClean="0"/>
              <a:t>get approved</a:t>
            </a:r>
            <a:r>
              <a:rPr lang="en-US" dirty="0"/>
              <a:t>, but MUST BE DONE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5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It </a:t>
            </a:r>
            <a:r>
              <a:rPr lang="en-US" dirty="0"/>
              <a:t>will be reviewed during your Eagle Board </a:t>
            </a:r>
            <a:r>
              <a:rPr lang="en-US" dirty="0" smtClean="0"/>
              <a:t>of Review when </a:t>
            </a:r>
            <a:r>
              <a:rPr lang="en-US" dirty="0"/>
              <a:t>you present your Final Report on </a:t>
            </a:r>
            <a:r>
              <a:rPr lang="en-US" dirty="0" smtClean="0"/>
              <a:t>your project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1143000"/>
          </a:xfrm>
        </p:spPr>
        <p:txBody>
          <a:bodyPr/>
          <a:lstStyle/>
          <a:p>
            <a:r>
              <a:rPr lang="en-US" sz="3600" b="0" i="1" dirty="0"/>
              <a:t>Your Proposal - What should be in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334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chemeClr val="bg1"/>
                </a:solidFill>
              </a:rPr>
              <a:t>Signatures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Your </a:t>
            </a:r>
            <a:r>
              <a:rPr lang="en-US" dirty="0"/>
              <a:t>Signature.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Unit </a:t>
            </a:r>
            <a:r>
              <a:rPr lang="en-US" dirty="0"/>
              <a:t>leader’s signature.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Unit </a:t>
            </a:r>
            <a:r>
              <a:rPr lang="en-US" dirty="0"/>
              <a:t>Committee’s signature.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Beneficiary’s </a:t>
            </a:r>
            <a:r>
              <a:rPr lang="en-US" dirty="0"/>
              <a:t>signature.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After </a:t>
            </a:r>
            <a:r>
              <a:rPr lang="en-US" dirty="0"/>
              <a:t>the above signatures, you, the Eagle </a:t>
            </a:r>
            <a:r>
              <a:rPr lang="en-US" dirty="0" smtClean="0"/>
              <a:t>candidate, will </a:t>
            </a:r>
            <a:r>
              <a:rPr lang="en-US" dirty="0"/>
              <a:t>contact the District Advancement person.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Your </a:t>
            </a:r>
            <a:r>
              <a:rPr lang="en-US" dirty="0"/>
              <a:t>unit leadership will tell you who that 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 </a:t>
            </a:r>
            <a:r>
              <a:rPr lang="en-US" dirty="0"/>
              <a:t>will arrange an appointment for you, and </a:t>
            </a:r>
            <a:r>
              <a:rPr lang="en-US" dirty="0" smtClean="0"/>
              <a:t>your Eagle </a:t>
            </a:r>
            <a:r>
              <a:rPr lang="en-US" dirty="0"/>
              <a:t>coach/mentor, to meet with one or </a:t>
            </a:r>
            <a:r>
              <a:rPr lang="en-US" dirty="0" smtClean="0"/>
              <a:t>more members </a:t>
            </a:r>
            <a:r>
              <a:rPr lang="en-US" dirty="0"/>
              <a:t>of the District Advancement committee </a:t>
            </a:r>
            <a:r>
              <a:rPr lang="en-US" dirty="0" smtClean="0"/>
              <a:t>for their </a:t>
            </a:r>
            <a:r>
              <a:rPr lang="en-US" dirty="0"/>
              <a:t>approval.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/>
          <a:lstStyle/>
          <a:p>
            <a:r>
              <a:rPr lang="en-US" sz="3600" b="0" i="1" dirty="0"/>
              <a:t>Your Proposal - What should be in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chemeClr val="bg1"/>
                </a:solidFill>
              </a:rPr>
              <a:t>District </a:t>
            </a:r>
            <a:r>
              <a:rPr lang="en-US" b="1" i="1" dirty="0" smtClean="0">
                <a:solidFill>
                  <a:schemeClr val="bg1"/>
                </a:solidFill>
              </a:rPr>
              <a:t>Signature</a:t>
            </a:r>
          </a:p>
          <a:p>
            <a:pPr marL="0" indent="0" algn="ctr">
              <a:buNone/>
            </a:pPr>
            <a:endParaRPr lang="en-US" sz="2100" b="1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At </a:t>
            </a:r>
            <a:r>
              <a:rPr lang="en-US" dirty="0"/>
              <a:t>your meeting with the District </a:t>
            </a:r>
            <a:r>
              <a:rPr lang="en-US" dirty="0" smtClean="0"/>
              <a:t>representatives, you </a:t>
            </a:r>
            <a:r>
              <a:rPr lang="en-US" dirty="0"/>
              <a:t>will be asked to present your project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Your </a:t>
            </a:r>
            <a:r>
              <a:rPr lang="en-US" dirty="0"/>
              <a:t>project is presented using the Workbook, </a:t>
            </a:r>
            <a:r>
              <a:rPr lang="en-US" dirty="0" smtClean="0"/>
              <a:t>with additional </a:t>
            </a:r>
            <a:r>
              <a:rPr lang="en-US" dirty="0"/>
              <a:t>pages, photos, drawings as necessary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Power-point </a:t>
            </a:r>
            <a:r>
              <a:rPr lang="en-US" dirty="0"/>
              <a:t>or other presentation media is not to </a:t>
            </a:r>
            <a:r>
              <a:rPr lang="en-US" dirty="0" smtClean="0"/>
              <a:t>be used.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Copies </a:t>
            </a:r>
            <a:r>
              <a:rPr lang="en-US" dirty="0"/>
              <a:t>of the appropriate pages of the workbook (</a:t>
            </a:r>
            <a:r>
              <a:rPr lang="en-US" dirty="0" smtClean="0"/>
              <a:t>pp6-10</a:t>
            </a:r>
            <a:r>
              <a:rPr lang="en-US" dirty="0"/>
              <a:t>) for the district reviewers to look at during </a:t>
            </a:r>
            <a:r>
              <a:rPr lang="en-US" dirty="0" smtClean="0"/>
              <a:t>the discussion </a:t>
            </a:r>
            <a:r>
              <a:rPr lang="en-US" dirty="0"/>
              <a:t>is highly recommended and may be </a:t>
            </a:r>
            <a:r>
              <a:rPr lang="en-US" dirty="0" smtClean="0"/>
              <a:t>asked for </a:t>
            </a:r>
            <a:r>
              <a:rPr lang="en-US" dirty="0"/>
              <a:t>by the approver. Ask </a:t>
            </a:r>
            <a:r>
              <a:rPr lang="en-US" dirty="0" smtClean="0"/>
              <a:t>!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Be </a:t>
            </a:r>
            <a:r>
              <a:rPr lang="en-US" dirty="0"/>
              <a:t>prepared to take notes as you discuss your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9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1143000"/>
          </a:xfrm>
        </p:spPr>
        <p:txBody>
          <a:bodyPr/>
          <a:lstStyle/>
          <a:p>
            <a:r>
              <a:rPr lang="en-US" sz="3600" b="0" i="1" dirty="0"/>
              <a:t>Your Proposal - What should be in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86800" cy="5334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chemeClr val="bg1"/>
                </a:solidFill>
              </a:rPr>
              <a:t>District </a:t>
            </a:r>
            <a:r>
              <a:rPr lang="en-US" b="1" i="1" dirty="0" smtClean="0">
                <a:solidFill>
                  <a:schemeClr val="bg1"/>
                </a:solidFill>
              </a:rPr>
              <a:t>Signature</a:t>
            </a:r>
          </a:p>
          <a:p>
            <a:pPr marL="0" indent="0" algn="ctr">
              <a:buNone/>
            </a:pPr>
            <a:endParaRPr lang="en-US" sz="2200" b="1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the proposal is accepted, the District person </a:t>
            </a:r>
            <a:r>
              <a:rPr lang="en-US" dirty="0" smtClean="0"/>
              <a:t>will put </a:t>
            </a:r>
            <a:r>
              <a:rPr lang="en-US" dirty="0"/>
              <a:t>his signature in your workbook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5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the proposal needs more work, the District </a:t>
            </a:r>
            <a:r>
              <a:rPr lang="en-US" dirty="0" smtClean="0"/>
              <a:t>person will </a:t>
            </a:r>
            <a:r>
              <a:rPr lang="en-US" dirty="0"/>
              <a:t>be very specific about what is needed. You </a:t>
            </a:r>
            <a:r>
              <a:rPr lang="en-US" dirty="0" smtClean="0"/>
              <a:t>and your </a:t>
            </a:r>
            <a:r>
              <a:rPr lang="en-US" dirty="0"/>
              <a:t>coach/mentor should feel free to discuss </a:t>
            </a:r>
            <a:r>
              <a:rPr lang="en-US" dirty="0" smtClean="0"/>
              <a:t>any questions </a:t>
            </a:r>
            <a:r>
              <a:rPr lang="en-US" dirty="0"/>
              <a:t>you have about what is needed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5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needed, your District person will probably try </a:t>
            </a:r>
            <a:r>
              <a:rPr lang="en-US" dirty="0" smtClean="0"/>
              <a:t>to schedule </a:t>
            </a:r>
            <a:r>
              <a:rPr lang="en-US" dirty="0"/>
              <a:t>a second review before you leave.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143000"/>
          </a:xfrm>
        </p:spPr>
        <p:txBody>
          <a:bodyPr/>
          <a:lstStyle/>
          <a:p>
            <a:r>
              <a:rPr lang="en-US" sz="3600" b="0" i="1" dirty="0"/>
              <a:t>Your Proposal - What should be in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chemeClr val="bg1"/>
                </a:solidFill>
              </a:rPr>
              <a:t>Changes AFTER District </a:t>
            </a:r>
            <a:r>
              <a:rPr lang="en-US" b="1" i="1" dirty="0" smtClean="0">
                <a:solidFill>
                  <a:schemeClr val="bg1"/>
                </a:solidFill>
              </a:rPr>
              <a:t>Signature</a:t>
            </a:r>
          </a:p>
          <a:p>
            <a:pPr marL="0" indent="0" algn="ctr">
              <a:buNone/>
            </a:pPr>
            <a:endParaRPr lang="en-US" sz="2600" b="1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 </a:t>
            </a:r>
            <a:r>
              <a:rPr lang="en-US" dirty="0"/>
              <a:t>project goes exactly as planned, and you will </a:t>
            </a:r>
            <a:r>
              <a:rPr lang="en-US" dirty="0" smtClean="0"/>
              <a:t>be expected </a:t>
            </a:r>
            <a:r>
              <a:rPr lang="en-US" dirty="0"/>
              <a:t>to document what changes you had to </a:t>
            </a:r>
            <a:r>
              <a:rPr lang="en-US" dirty="0" smtClean="0"/>
              <a:t>make, and </a:t>
            </a:r>
            <a:r>
              <a:rPr lang="en-US" dirty="0"/>
              <a:t>leadership you demonstrated to accomplish </a:t>
            </a:r>
            <a:r>
              <a:rPr lang="en-US" dirty="0" smtClean="0"/>
              <a:t>the goals </a:t>
            </a:r>
            <a:r>
              <a:rPr lang="en-US" dirty="0"/>
              <a:t>you set out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Minor </a:t>
            </a:r>
            <a:r>
              <a:rPr lang="en-US" dirty="0"/>
              <a:t>changes are expected and do not require </a:t>
            </a:r>
            <a:r>
              <a:rPr lang="en-US" dirty="0" err="1"/>
              <a:t>reapproval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Major </a:t>
            </a:r>
            <a:r>
              <a:rPr lang="en-US" dirty="0"/>
              <a:t>changes in the goals you signed up for should </a:t>
            </a:r>
            <a:r>
              <a:rPr lang="en-US" dirty="0" smtClean="0"/>
              <a:t>be brought </a:t>
            </a:r>
            <a:r>
              <a:rPr lang="en-US" dirty="0"/>
              <a:t>to the attention of the District person </a:t>
            </a:r>
            <a:r>
              <a:rPr lang="en-US" dirty="0" smtClean="0"/>
              <a:t>who signed </a:t>
            </a:r>
            <a:r>
              <a:rPr lang="en-US" dirty="0"/>
              <a:t>your proposal for possible re-approval as soon </a:t>
            </a:r>
            <a:r>
              <a:rPr lang="en-US" dirty="0" smtClean="0"/>
              <a:t>as the </a:t>
            </a:r>
            <a:r>
              <a:rPr lang="en-US" dirty="0"/>
              <a:t>situation is known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there is any question – always ask.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/>
              <a:t>Project Final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Requirement </a:t>
            </a:r>
            <a:r>
              <a:rPr lang="en-US" dirty="0"/>
              <a:t>= “Plan” and “Develop” </a:t>
            </a:r>
            <a:r>
              <a:rPr lang="en-US" dirty="0" smtClean="0"/>
              <a:t>a project</a:t>
            </a:r>
            <a:r>
              <a:rPr lang="en-US" dirty="0"/>
              <a:t>. </a:t>
            </a:r>
            <a:r>
              <a:rPr lang="en-US" dirty="0" smtClean="0"/>
              <a:t>Your </a:t>
            </a:r>
            <a:r>
              <a:rPr lang="en-US" dirty="0"/>
              <a:t>proposal is just a start.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next section of the workbook provides </a:t>
            </a:r>
            <a:r>
              <a:rPr lang="en-US" dirty="0" smtClean="0"/>
              <a:t>a place </a:t>
            </a:r>
            <a:r>
              <a:rPr lang="en-US" dirty="0"/>
              <a:t>for you to add details to your plans.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Use </a:t>
            </a:r>
            <a:r>
              <a:rPr lang="en-US" dirty="0"/>
              <a:t>the parts of this section as they apply </a:t>
            </a:r>
            <a:r>
              <a:rPr lang="en-US" dirty="0" smtClean="0"/>
              <a:t>to your </a:t>
            </a:r>
            <a:r>
              <a:rPr lang="en-US" dirty="0"/>
              <a:t>specific project.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This </a:t>
            </a:r>
            <a:r>
              <a:rPr lang="en-US" dirty="0"/>
              <a:t>section will be reviewed during </a:t>
            </a:r>
            <a:r>
              <a:rPr lang="en-US" dirty="0" smtClean="0"/>
              <a:t>your Board </a:t>
            </a:r>
            <a:r>
              <a:rPr lang="en-US" dirty="0"/>
              <a:t>of Review as evidence that you </a:t>
            </a:r>
            <a:r>
              <a:rPr lang="en-US" dirty="0" smtClean="0"/>
              <a:t>did meet </a:t>
            </a:r>
            <a:r>
              <a:rPr lang="en-US" dirty="0"/>
              <a:t>the “plan” and “develop” part of </a:t>
            </a:r>
            <a:r>
              <a:rPr lang="en-US" dirty="0" smtClean="0"/>
              <a:t>the requirement.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 algn="l"/>
            <a:r>
              <a:rPr lang="en-US" b="0" i="1" dirty="0"/>
              <a:t>Now you’re ready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1905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i="1" dirty="0"/>
              <a:t>Carry Out the Project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3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600" b="0" i="1" dirty="0"/>
              <a:t>Carrying Out the Project</a:t>
            </a:r>
            <a:r>
              <a:rPr lang="en-US" b="0" i="1" dirty="0"/>
              <a:t/>
            </a:r>
            <a:br>
              <a:rPr lang="en-US" b="0" i="1" dirty="0"/>
            </a:br>
            <a:r>
              <a:rPr lang="en-US" b="0" i="1" dirty="0"/>
              <a:t>Logbook &amp; Photos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Recommendation - Keep a running record </a:t>
            </a:r>
            <a:r>
              <a:rPr lang="en-US" dirty="0" smtClean="0"/>
              <a:t>of everything </a:t>
            </a:r>
            <a:r>
              <a:rPr lang="en-US" dirty="0"/>
              <a:t>that happens, so you can refer to </a:t>
            </a:r>
            <a:r>
              <a:rPr lang="en-US" dirty="0" smtClean="0"/>
              <a:t>it later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 </a:t>
            </a:r>
            <a:r>
              <a:rPr lang="en-US" dirty="0"/>
              <a:t>mentioned earlier, keep a log of </a:t>
            </a:r>
            <a:r>
              <a:rPr lang="en-US" dirty="0" smtClean="0"/>
              <a:t>everyone, including </a:t>
            </a:r>
            <a:r>
              <a:rPr lang="en-US" dirty="0"/>
              <a:t>yourself, who works on the </a:t>
            </a:r>
            <a:r>
              <a:rPr lang="en-US" dirty="0" smtClean="0"/>
              <a:t>project, with </a:t>
            </a:r>
            <a:r>
              <a:rPr lang="en-US" dirty="0"/>
              <a:t>date and time worked.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Recommendation </a:t>
            </a:r>
            <a:r>
              <a:rPr lang="en-US" dirty="0"/>
              <a:t>- Assign someone to </a:t>
            </a:r>
            <a:r>
              <a:rPr lang="en-US" dirty="0" smtClean="0"/>
              <a:t>be your </a:t>
            </a:r>
            <a:r>
              <a:rPr lang="en-US" dirty="0"/>
              <a:t>photographer (keep a parent busy </a:t>
            </a:r>
            <a:r>
              <a:rPr lang="en-US" dirty="0" smtClean="0"/>
              <a:t>and out </a:t>
            </a:r>
            <a:r>
              <a:rPr lang="en-US" dirty="0"/>
              <a:t>of your hair).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Eagle Scout Mentor/Advisor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Think </a:t>
            </a:r>
            <a:r>
              <a:rPr lang="en-US" dirty="0" smtClean="0"/>
              <a:t>of the Mentor/Advisor as a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“Trail </a:t>
            </a:r>
            <a:r>
              <a:rPr lang="en-US" dirty="0"/>
              <a:t>Clarifier</a:t>
            </a:r>
            <a:r>
              <a:rPr lang="en-US" dirty="0" smtClean="0"/>
              <a:t>” rather </a:t>
            </a:r>
            <a:r>
              <a:rPr lang="en-US" dirty="0"/>
              <a:t>than “Trail Blazer</a:t>
            </a:r>
            <a:r>
              <a:rPr lang="en-US" dirty="0" smtClean="0"/>
              <a:t>”.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sz="2800" dirty="0" smtClean="0"/>
              <a:t>Mentor/Advisor will:</a:t>
            </a:r>
            <a:endParaRPr lang="en-US" sz="2800" dirty="0"/>
          </a:p>
          <a:p>
            <a:pPr lvl="1"/>
            <a:r>
              <a:rPr lang="en-US" dirty="0" smtClean="0"/>
              <a:t>Review </a:t>
            </a:r>
            <a:r>
              <a:rPr lang="en-US" dirty="0"/>
              <a:t>your proposal and make suggestions.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advice on being a </a:t>
            </a:r>
            <a:r>
              <a:rPr lang="en-US" dirty="0" smtClean="0"/>
              <a:t>leader.</a:t>
            </a:r>
          </a:p>
          <a:p>
            <a:pPr lvl="1"/>
            <a:r>
              <a:rPr lang="en-US" dirty="0" smtClean="0"/>
              <a:t>His/her </a:t>
            </a:r>
            <a:r>
              <a:rPr lang="en-US" dirty="0"/>
              <a:t>job is to let you (the scout) </a:t>
            </a:r>
            <a:r>
              <a:rPr lang="en-US" dirty="0" smtClean="0"/>
              <a:t>have maximum </a:t>
            </a:r>
            <a:r>
              <a:rPr lang="en-US" dirty="0"/>
              <a:t>opportunity to lead, and who </a:t>
            </a:r>
            <a:r>
              <a:rPr lang="en-US" dirty="0" smtClean="0"/>
              <a:t>is willing </a:t>
            </a:r>
            <a:r>
              <a:rPr lang="en-US" dirty="0"/>
              <a:t>to let you make mistakes if </a:t>
            </a:r>
            <a:r>
              <a:rPr lang="en-US" dirty="0" smtClean="0"/>
              <a:t>necessary.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person to go to when overwhelmed or </a:t>
            </a:r>
            <a:r>
              <a:rPr lang="en-US" dirty="0" smtClean="0"/>
              <a:t>just needing </a:t>
            </a:r>
            <a:r>
              <a:rPr lang="en-US" dirty="0"/>
              <a:t>some quality advice.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b="1" smtClean="0">
                <a:solidFill>
                  <a:schemeClr val="tx1"/>
                </a:solidFill>
              </a:rPr>
              <a:t>5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08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sz="6000" b="0" i="1" dirty="0"/>
              <a:t>Have FUN.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137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i="1" dirty="0"/>
              <a:t>Show your Leadership.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1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/>
          <a:lstStyle/>
          <a:p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done ???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8229600" cy="2209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you’re ready 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  <a:p>
            <a:pPr marL="0" indent="0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your Final Report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3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0" i="1" dirty="0"/>
              <a:t>Final Report</a:t>
            </a:r>
            <a:r>
              <a:rPr lang="en-US" b="0" i="1" dirty="0"/>
              <a:t/>
            </a:r>
            <a:br>
              <a:rPr lang="en-US" b="0" i="1" dirty="0"/>
            </a:br>
            <a:r>
              <a:rPr lang="en-US" b="0" i="1" dirty="0"/>
              <a:t>When to write it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Don’t Wait </a:t>
            </a:r>
            <a:r>
              <a:rPr lang="en-US" dirty="0" smtClean="0"/>
              <a:t>!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Start </a:t>
            </a:r>
            <a:r>
              <a:rPr lang="en-US" dirty="0"/>
              <a:t>your Final Report as soon as </a:t>
            </a:r>
            <a:r>
              <a:rPr lang="en-US" dirty="0" smtClean="0"/>
              <a:t>your project </a:t>
            </a:r>
            <a:r>
              <a:rPr lang="en-US" dirty="0"/>
              <a:t>is done, so you don’t forget details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After </a:t>
            </a:r>
            <a:r>
              <a:rPr lang="en-US" dirty="0"/>
              <a:t>you have written it, make sure you </a:t>
            </a:r>
            <a:r>
              <a:rPr lang="en-US" dirty="0" smtClean="0"/>
              <a:t>have your </a:t>
            </a:r>
            <a:r>
              <a:rPr lang="en-US" dirty="0"/>
              <a:t>Mentor/Advisor and several </a:t>
            </a:r>
            <a:r>
              <a:rPr lang="en-US" dirty="0" smtClean="0"/>
              <a:t>others review </a:t>
            </a:r>
            <a:r>
              <a:rPr lang="en-US" dirty="0"/>
              <a:t>it, so you don’t miss anything.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0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/>
          <a:lstStyle/>
          <a:p>
            <a:r>
              <a:rPr lang="en-US" sz="3600" i="1" dirty="0"/>
              <a:t>Eagle Scout Service Project Report</a:t>
            </a:r>
            <a:br>
              <a:rPr lang="en-US" sz="3600" i="1" dirty="0"/>
            </a:br>
            <a:r>
              <a:rPr lang="en-US" sz="2400" b="0" i="1" dirty="0"/>
              <a:t>A Recommendation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15400" cy="47244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Workbook provides only a few pages for </a:t>
            </a:r>
            <a:r>
              <a:rPr lang="en-US" dirty="0" smtClean="0"/>
              <a:t>your final </a:t>
            </a:r>
            <a:r>
              <a:rPr lang="en-US" dirty="0"/>
              <a:t>reporting. Filling out those two pages is all </a:t>
            </a:r>
            <a:r>
              <a:rPr lang="en-US" dirty="0" smtClean="0"/>
              <a:t>that we </a:t>
            </a:r>
            <a:r>
              <a:rPr lang="en-US" dirty="0"/>
              <a:t>can require of you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7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However</a:t>
            </a:r>
            <a:r>
              <a:rPr lang="en-US" dirty="0"/>
              <a:t>, after you have dedicated so much time </a:t>
            </a:r>
            <a:r>
              <a:rPr lang="en-US" dirty="0" smtClean="0"/>
              <a:t>and effort </a:t>
            </a:r>
            <a:r>
              <a:rPr lang="en-US" dirty="0"/>
              <a:t>to what we hope is a monumental </a:t>
            </a:r>
            <a:r>
              <a:rPr lang="en-US" dirty="0" smtClean="0"/>
              <a:t>and satisfying</a:t>
            </a:r>
            <a:r>
              <a:rPr lang="en-US" dirty="0"/>
              <a:t> </a:t>
            </a:r>
            <a:r>
              <a:rPr lang="en-US" dirty="0" smtClean="0"/>
              <a:t>project</a:t>
            </a:r>
            <a:r>
              <a:rPr lang="en-US" dirty="0"/>
              <a:t>, adding additional pages with a </a:t>
            </a:r>
            <a:r>
              <a:rPr lang="en-US" dirty="0" smtClean="0"/>
              <a:t>narrative description </a:t>
            </a:r>
            <a:r>
              <a:rPr lang="en-US" dirty="0"/>
              <a:t>of what happened, will give you a </a:t>
            </a:r>
            <a:r>
              <a:rPr lang="en-US" dirty="0" smtClean="0"/>
              <a:t>life-long keepsake </a:t>
            </a:r>
            <a:r>
              <a:rPr lang="en-US" dirty="0"/>
              <a:t>that you can show others and you </a:t>
            </a:r>
            <a:r>
              <a:rPr lang="en-US" dirty="0" smtClean="0"/>
              <a:t>can proudly </a:t>
            </a:r>
            <a:r>
              <a:rPr lang="en-US" dirty="0"/>
              <a:t>show your own children.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8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0" i="1" dirty="0"/>
              <a:t>Final Report</a:t>
            </a:r>
            <a:r>
              <a:rPr lang="en-US" b="0" i="1" dirty="0"/>
              <a:t/>
            </a:r>
            <a:br>
              <a:rPr lang="en-US" b="0" i="1" dirty="0"/>
            </a:br>
            <a:r>
              <a:rPr lang="en-US" b="0" i="1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657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Tell us what went well, and what </a:t>
            </a:r>
            <a:r>
              <a:rPr lang="en-US" dirty="0" smtClean="0"/>
              <a:t>was challenging.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you follow the recommendation </a:t>
            </a:r>
            <a:r>
              <a:rPr lang="en-US" dirty="0" smtClean="0"/>
              <a:t>and include </a:t>
            </a:r>
            <a:r>
              <a:rPr lang="en-US" dirty="0"/>
              <a:t>a narrative, you can say “</a:t>
            </a:r>
            <a:r>
              <a:rPr lang="en-US" dirty="0" smtClean="0"/>
              <a:t>see additional </a:t>
            </a:r>
            <a:r>
              <a:rPr lang="en-US" dirty="0"/>
              <a:t>sheets”, for this item.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0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0" i="1" dirty="0"/>
              <a:t>Final Report</a:t>
            </a:r>
            <a:r>
              <a:rPr lang="en-US" b="0" i="1" dirty="0"/>
              <a:t/>
            </a:r>
            <a:br>
              <a:rPr lang="en-US" b="0" i="1" dirty="0"/>
            </a:br>
            <a:r>
              <a:rPr lang="en-US" b="0" i="1" dirty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029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Changes </a:t>
            </a:r>
            <a:r>
              <a:rPr lang="en-US" dirty="0"/>
              <a:t>are normal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Were </a:t>
            </a:r>
            <a:r>
              <a:rPr lang="en-US" dirty="0"/>
              <a:t>any made? Carefully review your plan </a:t>
            </a:r>
            <a:r>
              <a:rPr lang="en-US" dirty="0" smtClean="0"/>
              <a:t>and make </a:t>
            </a:r>
            <a:r>
              <a:rPr lang="en-US" dirty="0"/>
              <a:t>sure that you have done everything you </a:t>
            </a:r>
            <a:r>
              <a:rPr lang="en-US" dirty="0" smtClean="0"/>
              <a:t>stated you </a:t>
            </a:r>
            <a:r>
              <a:rPr lang="en-US" dirty="0"/>
              <a:t>were going to do and were approved to do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List </a:t>
            </a:r>
            <a:r>
              <a:rPr lang="en-US" dirty="0"/>
              <a:t>any changes or modifications made and </a:t>
            </a:r>
            <a:r>
              <a:rPr lang="en-US" dirty="0" smtClean="0"/>
              <a:t>explain why </a:t>
            </a:r>
            <a:r>
              <a:rPr lang="en-US" dirty="0"/>
              <a:t>those changes were </a:t>
            </a:r>
            <a:r>
              <a:rPr lang="en-US" dirty="0" smtClean="0"/>
              <a:t>made.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 </a:t>
            </a:r>
            <a:r>
              <a:rPr lang="en-US" dirty="0"/>
              <a:t>leadership / decision-making was involved </a:t>
            </a:r>
            <a:r>
              <a:rPr lang="en-US" dirty="0" smtClean="0"/>
              <a:t>in solving </a:t>
            </a:r>
            <a:r>
              <a:rPr lang="en-US" dirty="0"/>
              <a:t>these problems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you follow the recommendation and include </a:t>
            </a:r>
            <a:r>
              <a:rPr lang="en-US" dirty="0" smtClean="0"/>
              <a:t>a narrative</a:t>
            </a:r>
            <a:r>
              <a:rPr lang="en-US" dirty="0"/>
              <a:t>, you can say “see additional sheets”, </a:t>
            </a:r>
            <a:r>
              <a:rPr lang="en-US" dirty="0" smtClean="0"/>
              <a:t>for this </a:t>
            </a:r>
            <a:r>
              <a:rPr lang="en-US" dirty="0"/>
              <a:t>item.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0" i="1" dirty="0"/>
              <a:t>Final Report</a:t>
            </a:r>
            <a:r>
              <a:rPr lang="en-US" b="0" i="1" dirty="0"/>
              <a:t/>
            </a:r>
            <a:br>
              <a:rPr lang="en-US" b="0" i="1" dirty="0"/>
            </a:br>
            <a:r>
              <a:rPr lang="en-US" b="0" i="1" dirty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3962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How did you demonstrate leadership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Did </a:t>
            </a:r>
            <a:r>
              <a:rPr lang="en-US" dirty="0"/>
              <a:t>you have any ‘challenging’ leadership </a:t>
            </a:r>
            <a:r>
              <a:rPr lang="en-US" dirty="0" smtClean="0"/>
              <a:t>situations that </a:t>
            </a:r>
            <a:r>
              <a:rPr lang="en-US" dirty="0"/>
              <a:t>you needed to handle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you follow the recommendation and include </a:t>
            </a:r>
            <a:r>
              <a:rPr lang="en-US" dirty="0" smtClean="0"/>
              <a:t>a narrative</a:t>
            </a:r>
            <a:r>
              <a:rPr lang="en-US" dirty="0"/>
              <a:t>, you can say “see additional sheets”, </a:t>
            </a:r>
            <a:r>
              <a:rPr lang="en-US" dirty="0" smtClean="0"/>
              <a:t>for this </a:t>
            </a:r>
            <a:r>
              <a:rPr lang="en-US" dirty="0"/>
              <a:t>item.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4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0" i="1" dirty="0"/>
              <a:t>Final Report</a:t>
            </a:r>
            <a:r>
              <a:rPr lang="en-US" b="0" i="1" dirty="0"/>
              <a:t/>
            </a:r>
            <a:br>
              <a:rPr lang="en-US" b="0" i="1" dirty="0"/>
            </a:br>
            <a:r>
              <a:rPr lang="en-US" b="0" i="1" dirty="0"/>
              <a:t>Materials/Supplies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686800" cy="3429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How did your “Plan” differ from what you </a:t>
            </a:r>
            <a:r>
              <a:rPr lang="en-US" dirty="0" smtClean="0"/>
              <a:t>finally used?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 </a:t>
            </a:r>
            <a:r>
              <a:rPr lang="en-US" dirty="0"/>
              <a:t>effect did that have</a:t>
            </a:r>
            <a:r>
              <a:rPr lang="en-US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 </a:t>
            </a:r>
            <a:r>
              <a:rPr lang="en-US" dirty="0"/>
              <a:t>were the final costs for these items?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0" i="1" dirty="0"/>
              <a:t>Final Report</a:t>
            </a:r>
            <a:r>
              <a:rPr lang="en-US" b="0" i="1" dirty="0"/>
              <a:t/>
            </a:r>
            <a:br>
              <a:rPr lang="en-US" b="0" i="1" dirty="0"/>
            </a:br>
            <a:r>
              <a:rPr lang="en-US" b="0" i="1" dirty="0"/>
              <a:t>Project Hours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686800" cy="47244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Fill </a:t>
            </a:r>
            <a:r>
              <a:rPr lang="en-US" dirty="0"/>
              <a:t>in the Number of People in each category and </a:t>
            </a:r>
            <a:r>
              <a:rPr lang="en-US" dirty="0" smtClean="0"/>
              <a:t>the total </a:t>
            </a:r>
            <a:r>
              <a:rPr lang="en-US" dirty="0"/>
              <a:t>“MAN-HOURS” for that category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7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you attach your log-sheet of each persons hours, </a:t>
            </a:r>
            <a:r>
              <a:rPr lang="en-US" dirty="0" smtClean="0"/>
              <a:t>it will </a:t>
            </a:r>
            <a:r>
              <a:rPr lang="en-US" dirty="0"/>
              <a:t>help you develop these numbers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Remember </a:t>
            </a:r>
            <a:r>
              <a:rPr lang="en-US" dirty="0"/>
              <a:t>to include hours spent in the “</a:t>
            </a:r>
            <a:r>
              <a:rPr lang="en-US" dirty="0" smtClean="0"/>
              <a:t>Proposal” phase</a:t>
            </a:r>
            <a:r>
              <a:rPr lang="en-US" dirty="0"/>
              <a:t>, including meetings you had with </a:t>
            </a:r>
            <a:r>
              <a:rPr lang="en-US" dirty="0" smtClean="0"/>
              <a:t>various people </a:t>
            </a:r>
            <a:r>
              <a:rPr lang="en-US" dirty="0"/>
              <a:t>in getting the project approved.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0" i="1" dirty="0"/>
              <a:t>Final Report</a:t>
            </a:r>
            <a:r>
              <a:rPr lang="en-US" b="0" i="1" dirty="0"/>
              <a:t/>
            </a:r>
            <a:br>
              <a:rPr lang="en-US" b="0" i="1" dirty="0"/>
            </a:br>
            <a:r>
              <a:rPr lang="en-US" b="0" i="1" dirty="0"/>
              <a:t>Funding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If your project required any funds, describe </a:t>
            </a:r>
            <a:r>
              <a:rPr lang="en-US" dirty="0" smtClean="0"/>
              <a:t>where these </a:t>
            </a:r>
            <a:r>
              <a:rPr lang="en-US" dirty="0"/>
              <a:t>funds came from, how they were used, </a:t>
            </a:r>
            <a:r>
              <a:rPr lang="en-US" dirty="0" smtClean="0"/>
              <a:t>and what </a:t>
            </a:r>
            <a:r>
              <a:rPr lang="en-US" dirty="0"/>
              <a:t>happened with any over-funding or underfunding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7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you did a fund-raiser to obtain the funds, </a:t>
            </a:r>
            <a:r>
              <a:rPr lang="en-US" dirty="0" smtClean="0"/>
              <a:t>describe that </a:t>
            </a:r>
            <a:r>
              <a:rPr lang="en-US" dirty="0"/>
              <a:t>effort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7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Remember</a:t>
            </a:r>
            <a:r>
              <a:rPr lang="en-US" dirty="0"/>
              <a:t>, that people who worked on your </a:t>
            </a:r>
            <a:r>
              <a:rPr lang="en-US" dirty="0" smtClean="0"/>
              <a:t>fundraising are </a:t>
            </a:r>
            <a:r>
              <a:rPr lang="en-US" dirty="0"/>
              <a:t>part of your project and should have </a:t>
            </a:r>
            <a:r>
              <a:rPr lang="en-US" dirty="0" smtClean="0"/>
              <a:t>been included </a:t>
            </a:r>
            <a:r>
              <a:rPr lang="en-US" dirty="0"/>
              <a:t>in the Project Hours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4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i="1" u="none" strike="noStrike" baseline="0" dirty="0" smtClean="0">
                <a:latin typeface="BookAntiqua-Italic"/>
              </a:rPr>
              <a:t>Eagle Scout Requirements</a:t>
            </a:r>
            <a:br>
              <a:rPr lang="en-US" b="0" i="1" u="none" strike="noStrike" baseline="0" dirty="0" smtClean="0">
                <a:latin typeface="BookAntiqua-Italic"/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i="0" u="none" strike="noStrike" baseline="0" dirty="0" smtClean="0">
                <a:latin typeface="BookAntiqua"/>
              </a:rPr>
              <a:t>Section I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00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19800" y="381000"/>
            <a:ext cx="266700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i="1" dirty="0">
                <a:solidFill>
                  <a:schemeClr val="bg1"/>
                </a:solidFill>
              </a:rPr>
              <a:t>Final Report</a:t>
            </a:r>
          </a:p>
          <a:p>
            <a:pPr marL="0" indent="0">
              <a:buNone/>
            </a:pPr>
            <a:r>
              <a:rPr lang="en-US" sz="4000" b="1" i="1" dirty="0" smtClean="0">
                <a:solidFill>
                  <a:schemeClr val="bg1"/>
                </a:solidFill>
              </a:rPr>
              <a:t>Funding Report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20" y="304800"/>
            <a:ext cx="4941693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4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0" i="1" dirty="0"/>
              <a:t>Final Report</a:t>
            </a:r>
            <a:r>
              <a:rPr lang="en-US" b="0" i="1" dirty="0"/>
              <a:t/>
            </a:r>
            <a:br>
              <a:rPr lang="en-US" b="0" i="1" dirty="0"/>
            </a:br>
            <a:r>
              <a:rPr lang="en-US" b="0" i="1" dirty="0"/>
              <a:t>During and After Photographs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Have </a:t>
            </a:r>
            <a:r>
              <a:rPr lang="en-US" dirty="0"/>
              <a:t>as many photographs and drawings as </a:t>
            </a:r>
            <a:r>
              <a:rPr lang="en-US" dirty="0" smtClean="0"/>
              <a:t>are needed </a:t>
            </a:r>
            <a:r>
              <a:rPr lang="en-US" dirty="0"/>
              <a:t>to show your work! Remember to include </a:t>
            </a:r>
            <a:r>
              <a:rPr lang="en-US" dirty="0" smtClean="0"/>
              <a:t>the photographer's </a:t>
            </a:r>
            <a:r>
              <a:rPr lang="en-US" dirty="0"/>
              <a:t>time in your project hours log.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you are using the paper workbook, rather </a:t>
            </a:r>
            <a:r>
              <a:rPr lang="en-US" dirty="0" smtClean="0"/>
              <a:t>than inserting </a:t>
            </a:r>
            <a:r>
              <a:rPr lang="en-US" dirty="0"/>
              <a:t>loose photos, you will probably want </a:t>
            </a:r>
            <a:r>
              <a:rPr lang="en-US" dirty="0" smtClean="0"/>
              <a:t>to display </a:t>
            </a:r>
            <a:r>
              <a:rPr lang="en-US" dirty="0"/>
              <a:t>the pictures in picture holders (and an </a:t>
            </a:r>
            <a:r>
              <a:rPr lang="en-US" dirty="0" smtClean="0"/>
              <a:t>album or </a:t>
            </a:r>
            <a:r>
              <a:rPr lang="en-US" dirty="0"/>
              <a:t>binder) so they are not loose.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you are using an electronic version of </a:t>
            </a:r>
            <a:r>
              <a:rPr lang="en-US" dirty="0" smtClean="0"/>
              <a:t>the workbook</a:t>
            </a:r>
            <a:r>
              <a:rPr lang="en-US" dirty="0"/>
              <a:t>, and your photos are digital, you </a:t>
            </a:r>
            <a:r>
              <a:rPr lang="en-US" dirty="0" smtClean="0"/>
              <a:t>can insert </a:t>
            </a:r>
            <a:r>
              <a:rPr lang="en-US" dirty="0"/>
              <a:t>them in the actual Final Report.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2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/>
          <a:lstStyle/>
          <a:p>
            <a:pPr algn="l"/>
            <a:r>
              <a:rPr lang="en-US" sz="2000" b="0" i="1" dirty="0"/>
              <a:t>Final Report</a:t>
            </a:r>
            <a:r>
              <a:rPr lang="en-US" b="0" i="1" dirty="0"/>
              <a:t/>
            </a:r>
            <a:br>
              <a:rPr lang="en-US" b="0" i="1" dirty="0"/>
            </a:br>
            <a:r>
              <a:rPr lang="en-US" b="0" i="1" dirty="0"/>
              <a:t>Approval for Completed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u="sng" dirty="0"/>
              <a:t>Your signature </a:t>
            </a:r>
            <a:r>
              <a:rPr lang="en-US" dirty="0"/>
              <a:t>with date indicating </a:t>
            </a:r>
            <a:r>
              <a:rPr lang="en-US" dirty="0" smtClean="0"/>
              <a:t>you’ve completed </a:t>
            </a:r>
            <a:r>
              <a:rPr lang="en-US" dirty="0"/>
              <a:t>the project.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Your </a:t>
            </a:r>
            <a:r>
              <a:rPr lang="en-US" u="sng" dirty="0"/>
              <a:t>unit leader’s signature </a:t>
            </a:r>
            <a:r>
              <a:rPr lang="en-US" dirty="0"/>
              <a:t>with </a:t>
            </a:r>
            <a:r>
              <a:rPr lang="en-US" dirty="0" smtClean="0"/>
              <a:t>date verifying </a:t>
            </a:r>
            <a:r>
              <a:rPr lang="en-US" dirty="0"/>
              <a:t>you planned, developed, </a:t>
            </a:r>
            <a:r>
              <a:rPr lang="en-US" dirty="0" smtClean="0"/>
              <a:t>and carried </a:t>
            </a:r>
            <a:r>
              <a:rPr lang="en-US" dirty="0"/>
              <a:t>out the project.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u="sng" dirty="0" smtClean="0"/>
              <a:t>Signature </a:t>
            </a:r>
            <a:r>
              <a:rPr lang="en-US" u="sng" dirty="0"/>
              <a:t>with date from the </a:t>
            </a:r>
            <a:r>
              <a:rPr lang="en-US" u="sng" dirty="0" smtClean="0"/>
              <a:t>benefiting organization </a:t>
            </a:r>
            <a:r>
              <a:rPr lang="en-US" dirty="0"/>
              <a:t>indicating their satisfaction </a:t>
            </a:r>
            <a:r>
              <a:rPr lang="en-US" dirty="0" smtClean="0"/>
              <a:t>with the </a:t>
            </a:r>
            <a:r>
              <a:rPr lang="en-US" dirty="0"/>
              <a:t>project (or </a:t>
            </a:r>
            <a:r>
              <a:rPr lang="en-US" dirty="0" smtClean="0"/>
              <a:t>if  you have a letter include the </a:t>
            </a:r>
            <a:r>
              <a:rPr lang="en-US" dirty="0"/>
              <a:t>letter from </a:t>
            </a:r>
            <a:r>
              <a:rPr lang="en-US" dirty="0" smtClean="0"/>
              <a:t>them stating </a:t>
            </a:r>
            <a:r>
              <a:rPr lang="en-US" dirty="0"/>
              <a:t>that fact).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z="1600" smtClean="0">
                <a:solidFill>
                  <a:schemeClr val="tx1"/>
                </a:solidFill>
              </a:rPr>
              <a:t>62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2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610600" cy="1143000"/>
          </a:xfrm>
        </p:spPr>
        <p:txBody>
          <a:bodyPr/>
          <a:lstStyle/>
          <a:p>
            <a:pPr algn="l"/>
            <a:r>
              <a:rPr lang="en-US" sz="2000" b="0" i="1" dirty="0"/>
              <a:t>Final Report</a:t>
            </a:r>
            <a:r>
              <a:rPr lang="en-US" b="0" i="1" dirty="0"/>
              <a:t/>
            </a:r>
            <a:br>
              <a:rPr lang="en-US" b="0" i="1" dirty="0"/>
            </a:br>
            <a:r>
              <a:rPr lang="en-US" b="0" i="1" dirty="0"/>
              <a:t>Approval for Completed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Projects that have completion issues must be brought </a:t>
            </a:r>
            <a:r>
              <a:rPr lang="en-US" dirty="0" smtClean="0"/>
              <a:t>to the </a:t>
            </a:r>
            <a:r>
              <a:rPr lang="en-US" dirty="0"/>
              <a:t>attention of the District representative as soon </a:t>
            </a:r>
            <a:r>
              <a:rPr lang="en-US" dirty="0" smtClean="0"/>
              <a:t>as known</a:t>
            </a:r>
            <a:r>
              <a:rPr lang="en-US" dirty="0"/>
              <a:t>, so the need for additional work or </a:t>
            </a:r>
            <a:r>
              <a:rPr lang="en-US" dirty="0" smtClean="0"/>
              <a:t>other modifications </a:t>
            </a:r>
            <a:r>
              <a:rPr lang="en-US" dirty="0"/>
              <a:t>can be identified before a Board of </a:t>
            </a:r>
            <a:r>
              <a:rPr lang="en-US" dirty="0" smtClean="0"/>
              <a:t>Review is </a:t>
            </a:r>
            <a:r>
              <a:rPr lang="en-US" dirty="0"/>
              <a:t>scheduled.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u="sng" dirty="0" smtClean="0"/>
              <a:t>Your </a:t>
            </a:r>
            <a:r>
              <a:rPr lang="en-US" u="sng" dirty="0"/>
              <a:t>project’s final approval will come during your </a:t>
            </a:r>
            <a:r>
              <a:rPr lang="en-US" u="sng" dirty="0" smtClean="0"/>
              <a:t>Eagle Board </a:t>
            </a:r>
            <a:r>
              <a:rPr lang="en-US" u="sng" dirty="0"/>
              <a:t>of Review.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Board is required to determine the manner in </a:t>
            </a:r>
            <a:r>
              <a:rPr lang="en-US" dirty="0" smtClean="0"/>
              <a:t>which the </a:t>
            </a:r>
            <a:r>
              <a:rPr lang="en-US" dirty="0"/>
              <a:t>project was carried out. This will include </a:t>
            </a:r>
            <a:r>
              <a:rPr lang="en-US" dirty="0" smtClean="0"/>
              <a:t>your demonstration </a:t>
            </a:r>
            <a:r>
              <a:rPr lang="en-US" dirty="0"/>
              <a:t>of leadership, value to the </a:t>
            </a:r>
            <a:r>
              <a:rPr lang="en-US" dirty="0" smtClean="0"/>
              <a:t>sponsoring beneficiary</a:t>
            </a:r>
            <a:r>
              <a:rPr lang="en-US" dirty="0"/>
              <a:t>, and whether the project met the </a:t>
            </a:r>
            <a:r>
              <a:rPr lang="en-US" dirty="0" smtClean="0"/>
              <a:t>approved goals </a:t>
            </a:r>
            <a:r>
              <a:rPr lang="en-US" dirty="0"/>
              <a:t>and is deemed complete.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8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Don’t Forget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Scout is Courteous - Have you </a:t>
            </a:r>
            <a:r>
              <a:rPr lang="en-US" dirty="0" smtClean="0"/>
              <a:t>formally thanked </a:t>
            </a:r>
            <a:r>
              <a:rPr lang="en-US" dirty="0"/>
              <a:t>the people who helped you in </a:t>
            </a:r>
            <a:r>
              <a:rPr lang="en-US" dirty="0" smtClean="0"/>
              <a:t>this task?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Both individuals and businesses appreciate </a:t>
            </a:r>
            <a:r>
              <a:rPr lang="en-US" dirty="0" smtClean="0"/>
              <a:t>a formal </a:t>
            </a:r>
            <a:r>
              <a:rPr lang="en-US" dirty="0"/>
              <a:t>written thank-you for their </a:t>
            </a:r>
            <a:r>
              <a:rPr lang="en-US" dirty="0" smtClean="0"/>
              <a:t>donations of </a:t>
            </a:r>
            <a:r>
              <a:rPr lang="en-US" dirty="0"/>
              <a:t>time and material.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143000"/>
          </a:xfrm>
        </p:spPr>
        <p:txBody>
          <a:bodyPr/>
          <a:lstStyle/>
          <a:p>
            <a:r>
              <a:rPr lang="en-US" b="0" i="1" dirty="0"/>
              <a:t>Eagle Scout Rank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2766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Section </a:t>
            </a:r>
            <a:r>
              <a:rPr lang="en-US" sz="4400" dirty="0" smtClean="0"/>
              <a:t>#3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0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/>
              <a:t>Eagle Scout Rank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Get a copy of your Individual Scout </a:t>
            </a:r>
            <a:r>
              <a:rPr lang="en-US" dirty="0" smtClean="0"/>
              <a:t>Record from </a:t>
            </a:r>
            <a:r>
              <a:rPr lang="en-US" dirty="0"/>
              <a:t>your Unit Advancement Chair.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Begin </a:t>
            </a:r>
            <a:r>
              <a:rPr lang="en-US" dirty="0"/>
              <a:t>completing the blank Eagle Scout </a:t>
            </a:r>
            <a:r>
              <a:rPr lang="en-US" dirty="0" smtClean="0"/>
              <a:t>Rank Application</a:t>
            </a:r>
            <a:r>
              <a:rPr lang="en-US" dirty="0"/>
              <a:t>. Use the electronic version </a:t>
            </a:r>
            <a:r>
              <a:rPr lang="en-US" dirty="0" smtClean="0"/>
              <a:t>you can </a:t>
            </a:r>
            <a:r>
              <a:rPr lang="en-US" dirty="0"/>
              <a:t>type in to. It is available at the </a:t>
            </a:r>
            <a:r>
              <a:rPr lang="en-US" dirty="0" smtClean="0"/>
              <a:t>GLC website</a:t>
            </a:r>
            <a:r>
              <a:rPr lang="en-US" dirty="0"/>
              <a:t>. Don’t be afraid to ask for help </a:t>
            </a:r>
            <a:r>
              <a:rPr lang="en-US" dirty="0" smtClean="0"/>
              <a:t>with this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/>
              <a:t>Eagle Scout Rank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Be conscious of the following: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Answer all questions that apply to you.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Place one letter or number per box.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Use your full legal name, no nicknames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Leave a blank box between names.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Enter dates for Merit Badges in U.S. form </a:t>
            </a:r>
            <a:r>
              <a:rPr lang="en-US" dirty="0" smtClean="0"/>
              <a:t>	   (</a:t>
            </a:r>
            <a:r>
              <a:rPr lang="en-US" dirty="0"/>
              <a:t>May </a:t>
            </a:r>
            <a:r>
              <a:rPr lang="en-US" dirty="0" smtClean="0"/>
              <a:t>1, 2002 = </a:t>
            </a:r>
            <a:r>
              <a:rPr lang="en-US" dirty="0"/>
              <a:t>05/01/02).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Cross off the merit badges that don’t apply </a:t>
            </a:r>
            <a:r>
              <a:rPr lang="en-US" dirty="0" smtClean="0"/>
              <a:t>	   for </a:t>
            </a:r>
            <a:r>
              <a:rPr lang="en-US" dirty="0"/>
              <a:t>#6 </a:t>
            </a:r>
            <a:r>
              <a:rPr lang="en-US" dirty="0" smtClean="0"/>
              <a:t>&amp; #</a:t>
            </a:r>
            <a:r>
              <a:rPr lang="en-US" dirty="0"/>
              <a:t>9. Enter a “unit number” for each </a:t>
            </a:r>
            <a:r>
              <a:rPr lang="en-US" dirty="0" smtClean="0"/>
              <a:t>	   badge </a:t>
            </a:r>
            <a:r>
              <a:rPr lang="en-US" dirty="0"/>
              <a:t>you </a:t>
            </a:r>
            <a:r>
              <a:rPr lang="en-US" dirty="0" smtClean="0"/>
              <a:t>list on your </a:t>
            </a:r>
            <a:r>
              <a:rPr lang="en-US" dirty="0"/>
              <a:t>application.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0" i="1" dirty="0"/>
              <a:t>Eagle Scout Rank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Be conscious of the following: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– </a:t>
            </a:r>
            <a:r>
              <a:rPr lang="en-US" dirty="0"/>
              <a:t>Provide the required references.</a:t>
            </a:r>
          </a:p>
          <a:p>
            <a:pPr marL="0" indent="0">
              <a:buNone/>
            </a:pPr>
            <a:r>
              <a:rPr lang="en-US" dirty="0" smtClean="0"/>
              <a:t>	   </a:t>
            </a:r>
            <a:r>
              <a:rPr lang="en-US" sz="2600" dirty="0" smtClean="0"/>
              <a:t>(</a:t>
            </a:r>
            <a:r>
              <a:rPr lang="en-US" sz="2600" dirty="0"/>
              <a:t>see next slide)</a:t>
            </a:r>
          </a:p>
          <a:p>
            <a:pPr marL="0" indent="0">
              <a:buNone/>
            </a:pPr>
            <a:r>
              <a:rPr lang="en-US" dirty="0" smtClean="0"/>
              <a:t>    – </a:t>
            </a:r>
            <a:r>
              <a:rPr lang="en-US" dirty="0"/>
              <a:t>List only positions of responsibility </a:t>
            </a:r>
            <a:r>
              <a:rPr lang="en-US" dirty="0" smtClean="0"/>
              <a:t>AFTER     	becoming </a:t>
            </a:r>
            <a:r>
              <a:rPr lang="en-US" dirty="0"/>
              <a:t>a Life Scout.</a:t>
            </a:r>
          </a:p>
          <a:p>
            <a:pPr marL="0" indent="0">
              <a:buNone/>
            </a:pPr>
            <a:r>
              <a:rPr lang="en-US" dirty="0" smtClean="0"/>
              <a:t>    – </a:t>
            </a:r>
            <a:r>
              <a:rPr lang="en-US" dirty="0"/>
              <a:t>You need two positions only if each is less than </a:t>
            </a:r>
            <a:r>
              <a:rPr lang="en-US" dirty="0" smtClean="0"/>
              <a:t>	six months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– </a:t>
            </a:r>
            <a:r>
              <a:rPr lang="en-US" dirty="0"/>
              <a:t>Write in the title of your project and the total </a:t>
            </a:r>
            <a:r>
              <a:rPr lang="en-US" dirty="0" smtClean="0"/>
              <a:t>	</a:t>
            </a:r>
            <a:r>
              <a:rPr lang="en-US" dirty="0" err="1" smtClean="0"/>
              <a:t>Manhours</a:t>
            </a:r>
            <a:r>
              <a:rPr lang="en-US" dirty="0" smtClean="0"/>
              <a:t>, (</a:t>
            </a:r>
            <a:r>
              <a:rPr lang="en-US" dirty="0"/>
              <a:t>including your time).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– </a:t>
            </a:r>
            <a:r>
              <a:rPr lang="en-US" dirty="0"/>
              <a:t>Remember to write your </a:t>
            </a:r>
            <a:r>
              <a:rPr lang="en-US" i="1" dirty="0"/>
              <a:t>Statement of Life </a:t>
            </a:r>
            <a:r>
              <a:rPr lang="en-US" i="1" dirty="0" smtClean="0"/>
              <a:t>	Purpose</a:t>
            </a:r>
            <a:r>
              <a:rPr lang="en-US" dirty="0" smtClean="0"/>
              <a:t>, for </a:t>
            </a:r>
            <a:r>
              <a:rPr lang="en-US" dirty="0"/>
              <a:t>use later at your Board of </a:t>
            </a:r>
            <a:r>
              <a:rPr lang="en-US" dirty="0" smtClean="0"/>
              <a:t>	Review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7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0" i="1" dirty="0"/>
              <a:t>Eagle Scout Rank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181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Great Lakes Council uses Letters of Reference, </a:t>
            </a:r>
            <a:r>
              <a:rPr lang="en-US" dirty="0" smtClean="0"/>
              <a:t>rather than </a:t>
            </a:r>
            <a:r>
              <a:rPr lang="en-US" dirty="0"/>
              <a:t>making phone calls to listed references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Remember </a:t>
            </a:r>
            <a:r>
              <a:rPr lang="en-US" dirty="0"/>
              <a:t>to ask people if they will write you a </a:t>
            </a:r>
            <a:r>
              <a:rPr lang="en-US" dirty="0" smtClean="0"/>
              <a:t>letter before </a:t>
            </a:r>
            <a:r>
              <a:rPr lang="en-US" dirty="0"/>
              <a:t>putting their name on the application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Work </a:t>
            </a:r>
            <a:r>
              <a:rPr lang="en-US" dirty="0"/>
              <a:t>with your Unit Advancement Chair to </a:t>
            </a:r>
            <a:r>
              <a:rPr lang="en-US" dirty="0" smtClean="0"/>
              <a:t>request Letters </a:t>
            </a:r>
            <a:r>
              <a:rPr lang="en-US" dirty="0"/>
              <a:t>of Reference </a:t>
            </a:r>
            <a:r>
              <a:rPr lang="en-US" u="sng" dirty="0"/>
              <a:t>from the people you list as a </a:t>
            </a:r>
            <a:r>
              <a:rPr lang="en-US" u="sng" dirty="0" smtClean="0"/>
              <a:t>reference on </a:t>
            </a:r>
            <a:r>
              <a:rPr lang="en-US" u="sng" dirty="0"/>
              <a:t>your Eagle application. </a:t>
            </a:r>
            <a:r>
              <a:rPr lang="en-US" u="sng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form letter to solicit </a:t>
            </a:r>
            <a:r>
              <a:rPr lang="en-US" dirty="0" smtClean="0"/>
              <a:t>these letters </a:t>
            </a:r>
            <a:r>
              <a:rPr lang="en-US" dirty="0"/>
              <a:t>is available for download on the GLC website.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8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strike="noStrike" baseline="0" dirty="0" smtClean="0">
                <a:latin typeface="BookAntiqua-Italic"/>
              </a:rPr>
              <a:t>Eagle Scout Requirements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8001000" cy="3048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It </a:t>
            </a:r>
            <a:r>
              <a:rPr lang="en-US" dirty="0"/>
              <a:t>is IMPERATIVE that all requirements </a:t>
            </a:r>
            <a:r>
              <a:rPr lang="en-US" dirty="0" smtClean="0"/>
              <a:t>for Eagle </a:t>
            </a:r>
            <a:r>
              <a:rPr lang="en-US" dirty="0"/>
              <a:t>Scout, including your </a:t>
            </a:r>
            <a:r>
              <a:rPr lang="en-US" dirty="0" smtClean="0"/>
              <a:t>Scoutmaster conference</a:t>
            </a:r>
            <a:r>
              <a:rPr lang="en-US" dirty="0"/>
              <a:t>, be completed BEFORE your </a:t>
            </a:r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birthday</a:t>
            </a:r>
            <a:r>
              <a:rPr lang="en-US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03473" y="6492875"/>
            <a:ext cx="2133600" cy="365125"/>
          </a:xfrm>
        </p:spPr>
        <p:txBody>
          <a:bodyPr/>
          <a:lstStyle/>
          <a:p>
            <a:fld id="{A692EC33-884A-4BB4-9A58-895DCA38E0E6}" type="slidenum">
              <a:rPr lang="en-US" b="1" smtClean="0">
                <a:solidFill>
                  <a:schemeClr val="tx1"/>
                </a:solidFill>
              </a:rPr>
              <a:t>7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0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/>
              <a:t>Eagle Scout Rank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“Names for references must be filled in for </a:t>
            </a:r>
            <a:r>
              <a:rPr lang="en-US" sz="3600" dirty="0" smtClean="0"/>
              <a:t>each category</a:t>
            </a:r>
            <a:r>
              <a:rPr lang="en-US" sz="3600" dirty="0"/>
              <a:t>. </a:t>
            </a:r>
            <a:r>
              <a:rPr lang="en-US" sz="3600" dirty="0" smtClean="0"/>
              <a:t>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Only </a:t>
            </a:r>
            <a:r>
              <a:rPr lang="en-US" sz="3600" dirty="0"/>
              <a:t>the “employer” reference may </a:t>
            </a:r>
            <a:r>
              <a:rPr lang="en-US" sz="3600" dirty="0" smtClean="0"/>
              <a:t>be omitted </a:t>
            </a:r>
            <a:r>
              <a:rPr lang="en-US" sz="3600" dirty="0"/>
              <a:t>if the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candidate </a:t>
            </a:r>
            <a:r>
              <a:rPr lang="en-US" sz="3600" dirty="0"/>
              <a:t>has no employer</a:t>
            </a:r>
            <a:r>
              <a:rPr lang="en-US" sz="3600" dirty="0" smtClean="0"/>
              <a:t>.”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 smtClean="0"/>
              <a:t>For </a:t>
            </a:r>
            <a:r>
              <a:rPr lang="en-US" sz="2600" dirty="0"/>
              <a:t>the </a:t>
            </a:r>
            <a:r>
              <a:rPr lang="en-US" sz="2600" b="1" dirty="0"/>
              <a:t>educational </a:t>
            </a:r>
            <a:r>
              <a:rPr lang="en-US" sz="2600" dirty="0"/>
              <a:t>reference, if the Scout is home-schooled, the person listed </a:t>
            </a:r>
            <a:r>
              <a:rPr lang="en-US" sz="2600" dirty="0" smtClean="0"/>
              <a:t>can be </a:t>
            </a:r>
            <a:r>
              <a:rPr lang="en-US" sz="2600" dirty="0"/>
              <a:t>a parent/guardian, but a youth group leader, coach, etc. is </a:t>
            </a:r>
            <a:r>
              <a:rPr lang="en-US" sz="2600" dirty="0" smtClean="0"/>
              <a:t>preferred. 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For </a:t>
            </a:r>
            <a:r>
              <a:rPr lang="en-US" sz="2600" dirty="0"/>
              <a:t>the </a:t>
            </a:r>
            <a:r>
              <a:rPr lang="en-US" sz="2600" b="1" dirty="0"/>
              <a:t>religious </a:t>
            </a:r>
            <a:r>
              <a:rPr lang="en-US" sz="2600" dirty="0"/>
              <a:t>reference, if the Scout is not part of an organized religion, </a:t>
            </a:r>
            <a:r>
              <a:rPr lang="en-US" sz="2600" dirty="0" smtClean="0"/>
              <a:t>a statement </a:t>
            </a:r>
            <a:r>
              <a:rPr lang="en-US" sz="2600" dirty="0"/>
              <a:t>that he is not currently affiliated with an organized religion but </a:t>
            </a:r>
            <a:r>
              <a:rPr lang="en-US" sz="2600" dirty="0" smtClean="0"/>
              <a:t>that he </a:t>
            </a:r>
            <a:r>
              <a:rPr lang="en-US" sz="2600" dirty="0"/>
              <a:t>does have a belief in God (or Higher Form of Being), may be mentioned </a:t>
            </a:r>
            <a:r>
              <a:rPr lang="en-US" sz="2600" dirty="0" smtClean="0"/>
              <a:t>in the </a:t>
            </a:r>
            <a:r>
              <a:rPr lang="en-US" sz="2600" dirty="0"/>
              <a:t>parent’s letter of reference, or another person that can so attest should </a:t>
            </a:r>
            <a:r>
              <a:rPr lang="en-US" sz="2600" dirty="0" smtClean="0"/>
              <a:t>be used</a:t>
            </a:r>
            <a:r>
              <a:rPr lang="en-US" sz="2600" dirty="0"/>
              <a:t>. </a:t>
            </a:r>
            <a:r>
              <a:rPr lang="en-US" sz="2600" b="1" dirty="0"/>
              <a:t>However, note that the line must have a name, it can’t be blank</a:t>
            </a:r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sz="1800" dirty="0" smtClean="0"/>
              <a:t>-</a:t>
            </a:r>
            <a:r>
              <a:rPr lang="en-US" sz="1800" dirty="0"/>
              <a:t>From Boy Scout Advancement Conference at </a:t>
            </a:r>
            <a:r>
              <a:rPr lang="en-US" sz="1800" dirty="0" err="1"/>
              <a:t>Philmont</a:t>
            </a:r>
            <a:r>
              <a:rPr lang="en-US" sz="1800" dirty="0"/>
              <a:t> (2003)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8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/>
              <a:t>Eagle Scout Rank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Letters of </a:t>
            </a:r>
            <a:r>
              <a:rPr lang="en-US" b="1" dirty="0" smtClean="0">
                <a:solidFill>
                  <a:schemeClr val="bg1"/>
                </a:solidFill>
              </a:rPr>
              <a:t>Reference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</a:t>
            </a:r>
            <a:r>
              <a:rPr lang="en-US" dirty="0"/>
              <a:t>, the Eagle Candidate requests the </a:t>
            </a:r>
            <a:r>
              <a:rPr lang="en-US" dirty="0" smtClean="0"/>
              <a:t>reference letter</a:t>
            </a:r>
            <a:r>
              <a:rPr lang="en-US" dirty="0"/>
              <a:t>, but must </a:t>
            </a:r>
            <a:r>
              <a:rPr lang="en-US" u="sng" dirty="0"/>
              <a:t>not</a:t>
            </a:r>
            <a:r>
              <a:rPr lang="en-US" dirty="0"/>
              <a:t> be involved beyond that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7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Letters of Reference must not be mailed to </a:t>
            </a:r>
            <a:r>
              <a:rPr lang="en-US" dirty="0" smtClean="0"/>
              <a:t>the Scout </a:t>
            </a:r>
            <a:r>
              <a:rPr lang="en-US" dirty="0"/>
              <a:t>or to the Council Office. Your </a:t>
            </a:r>
            <a:r>
              <a:rPr lang="en-US" dirty="0" smtClean="0"/>
              <a:t>District  Advancement </a:t>
            </a:r>
            <a:r>
              <a:rPr lang="en-US" dirty="0"/>
              <a:t>person will tell you where to </a:t>
            </a:r>
            <a:r>
              <a:rPr lang="en-US" dirty="0" smtClean="0"/>
              <a:t>mail them</a:t>
            </a:r>
            <a:r>
              <a:rPr lang="en-US" dirty="0"/>
              <a:t>, preferably to your unit’s advancement person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7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Providing </a:t>
            </a:r>
            <a:r>
              <a:rPr lang="en-US" dirty="0"/>
              <a:t>Pre-Addressed Stamped Envelopes </a:t>
            </a:r>
            <a:r>
              <a:rPr lang="en-US" dirty="0" smtClean="0"/>
              <a:t>is recommended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5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/>
              <a:t>Eagle Scout Rank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Have your Scoutmaster Conference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Secure </a:t>
            </a:r>
            <a:r>
              <a:rPr lang="en-US" dirty="0"/>
              <a:t>signatures with dates on </a:t>
            </a:r>
            <a:r>
              <a:rPr lang="en-US" dirty="0" smtClean="0"/>
              <a:t>the application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Yours.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Your Unit Leader.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Your Unit Committee Chair.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 </a:t>
            </a:r>
            <a:r>
              <a:rPr lang="en-US" dirty="0"/>
              <a:t>are now ready for processing </a:t>
            </a:r>
            <a:r>
              <a:rPr lang="en-US" dirty="0" smtClean="0"/>
              <a:t>the paperwork </a:t>
            </a:r>
            <a:r>
              <a:rPr lang="en-US" dirty="0"/>
              <a:t>for verification.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This </a:t>
            </a:r>
            <a:r>
              <a:rPr lang="en-US" dirty="0"/>
              <a:t>will probably be done by your </a:t>
            </a:r>
            <a:r>
              <a:rPr lang="en-US" dirty="0" smtClean="0"/>
              <a:t>unit’s advancement </a:t>
            </a:r>
            <a:r>
              <a:rPr lang="en-US" dirty="0"/>
              <a:t>person.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5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229600" cy="1143000"/>
          </a:xfrm>
        </p:spPr>
        <p:txBody>
          <a:bodyPr/>
          <a:lstStyle/>
          <a:p>
            <a:r>
              <a:rPr lang="en-US" b="0" i="1" dirty="0" smtClean="0"/>
              <a:t>Processing </a:t>
            </a:r>
            <a:r>
              <a:rPr lang="en-US" b="0" i="1" dirty="0"/>
              <a:t>your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137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Section </a:t>
            </a:r>
            <a:r>
              <a:rPr lang="en-US" sz="4800" dirty="0" smtClean="0"/>
              <a:t>#4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9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/>
              <a:t>Process your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Once the Eagle Scout Rank Application </a:t>
            </a:r>
            <a:r>
              <a:rPr lang="en-US" dirty="0" smtClean="0"/>
              <a:t>has been </a:t>
            </a:r>
            <a:r>
              <a:rPr lang="en-US" dirty="0"/>
              <a:t>filled out completely up to the </a:t>
            </a:r>
            <a:r>
              <a:rPr lang="en-US" dirty="0" smtClean="0"/>
              <a:t>Local Council </a:t>
            </a:r>
            <a:r>
              <a:rPr lang="en-US" dirty="0"/>
              <a:t>Certification line, an adult from </a:t>
            </a:r>
            <a:r>
              <a:rPr lang="en-US" dirty="0" smtClean="0"/>
              <a:t>your unit </a:t>
            </a:r>
            <a:r>
              <a:rPr lang="en-US" dirty="0"/>
              <a:t>will Fax, E-mail, or take a COPY of </a:t>
            </a:r>
            <a:r>
              <a:rPr lang="en-US" dirty="0" smtClean="0"/>
              <a:t>your application </a:t>
            </a:r>
            <a:r>
              <a:rPr lang="en-US" dirty="0"/>
              <a:t>to the Council office </a:t>
            </a:r>
            <a:r>
              <a:rPr lang="en-US" u="sng" dirty="0"/>
              <a:t>along </a:t>
            </a:r>
            <a:r>
              <a:rPr lang="en-US" u="sng" dirty="0" smtClean="0"/>
              <a:t>with</a:t>
            </a:r>
            <a:r>
              <a:rPr lang="en-US" dirty="0" smtClean="0"/>
              <a:t> the </a:t>
            </a:r>
            <a:r>
              <a:rPr lang="en-US" dirty="0"/>
              <a:t>name and contact information of the </a:t>
            </a:r>
            <a:r>
              <a:rPr lang="en-US" dirty="0" smtClean="0"/>
              <a:t>adult to </a:t>
            </a:r>
            <a:r>
              <a:rPr lang="en-US" dirty="0"/>
              <a:t>whom the application is to be returned </a:t>
            </a:r>
            <a:r>
              <a:rPr lang="en-US" dirty="0" smtClean="0"/>
              <a:t>and who </a:t>
            </a:r>
            <a:r>
              <a:rPr lang="en-US" dirty="0"/>
              <a:t>should be contacted if a problem </a:t>
            </a:r>
            <a:r>
              <a:rPr lang="en-US" dirty="0" smtClean="0"/>
              <a:t>is found.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Use </a:t>
            </a:r>
            <a:r>
              <a:rPr lang="en-US" dirty="0"/>
              <a:t>the Application Verification </a:t>
            </a:r>
            <a:r>
              <a:rPr lang="en-US" dirty="0" smtClean="0"/>
              <a:t>Process Cover </a:t>
            </a:r>
            <a:r>
              <a:rPr lang="en-US" dirty="0"/>
              <a:t>letter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5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/>
              <a:t>Process your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Allow at least one week for the Registrar </a:t>
            </a:r>
            <a:r>
              <a:rPr lang="en-US" dirty="0" smtClean="0"/>
              <a:t>to process </a:t>
            </a:r>
            <a:r>
              <a:rPr lang="en-US" dirty="0"/>
              <a:t>your paperwork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Your </a:t>
            </a:r>
            <a:r>
              <a:rPr lang="en-US" dirty="0"/>
              <a:t>unit’s contact will be informed by </a:t>
            </a:r>
            <a:r>
              <a:rPr lang="en-US" dirty="0" smtClean="0"/>
              <a:t>the registrar </a:t>
            </a:r>
            <a:r>
              <a:rPr lang="en-US" dirty="0"/>
              <a:t>if any information or </a:t>
            </a:r>
            <a:r>
              <a:rPr lang="en-US" dirty="0" smtClean="0"/>
              <a:t>clarification is </a:t>
            </a:r>
            <a:r>
              <a:rPr lang="en-US" dirty="0"/>
              <a:t>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0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/>
              <a:t>Process your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When the application has been verified, </a:t>
            </a:r>
            <a:r>
              <a:rPr lang="en-US" dirty="0" smtClean="0"/>
              <a:t>the Council </a:t>
            </a:r>
            <a:r>
              <a:rPr lang="en-US" dirty="0"/>
              <a:t>Registrar will sign the copy she </a:t>
            </a:r>
            <a:r>
              <a:rPr lang="en-US" dirty="0" smtClean="0"/>
              <a:t>has and </a:t>
            </a:r>
            <a:r>
              <a:rPr lang="en-US" dirty="0"/>
              <a:t>return it to your Unit person (by </a:t>
            </a:r>
            <a:r>
              <a:rPr lang="en-US" dirty="0" smtClean="0"/>
              <a:t>hand, </a:t>
            </a:r>
            <a:r>
              <a:rPr lang="en-US" dirty="0" err="1" smtClean="0"/>
              <a:t>eMail</a:t>
            </a:r>
            <a:r>
              <a:rPr lang="en-US" dirty="0"/>
              <a:t>, or Fax</a:t>
            </a:r>
            <a:r>
              <a:rPr lang="en-US" dirty="0" smtClean="0"/>
              <a:t>).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Your </a:t>
            </a:r>
            <a:r>
              <a:rPr lang="en-US" dirty="0"/>
              <a:t>Eagle Board of Review may then </a:t>
            </a:r>
            <a:r>
              <a:rPr lang="en-US" dirty="0" smtClean="0"/>
              <a:t>be set </a:t>
            </a:r>
            <a:r>
              <a:rPr lang="en-US" dirty="0"/>
              <a:t>up. (The registrar-signed original </a:t>
            </a:r>
            <a:r>
              <a:rPr lang="en-US" dirty="0" smtClean="0"/>
              <a:t>or registrar-signed </a:t>
            </a:r>
            <a:r>
              <a:rPr lang="en-US" dirty="0"/>
              <a:t>copy of the Eagle </a:t>
            </a:r>
            <a:r>
              <a:rPr lang="en-US" dirty="0" smtClean="0"/>
              <a:t>Scout Rank </a:t>
            </a:r>
            <a:r>
              <a:rPr lang="en-US" dirty="0"/>
              <a:t>Application MUST be at the Board </a:t>
            </a:r>
            <a:r>
              <a:rPr lang="en-US" dirty="0" smtClean="0"/>
              <a:t>of Review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8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57400"/>
            <a:ext cx="8229600" cy="1143000"/>
          </a:xfrm>
        </p:spPr>
        <p:txBody>
          <a:bodyPr/>
          <a:lstStyle/>
          <a:p>
            <a:r>
              <a:rPr lang="en-US" sz="5400" b="0" i="1" dirty="0"/>
              <a:t>Board of Review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733800"/>
            <a:ext cx="8229600" cy="152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Section </a:t>
            </a:r>
            <a:r>
              <a:rPr lang="en-US" sz="4800" dirty="0" smtClean="0"/>
              <a:t>#5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0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/>
              <a:t>Board of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Once the Council verification is back, </a:t>
            </a:r>
            <a:r>
              <a:rPr lang="en-US" dirty="0" smtClean="0"/>
              <a:t>your unit </a:t>
            </a:r>
            <a:r>
              <a:rPr lang="en-US" dirty="0"/>
              <a:t>advancement person will contact </a:t>
            </a:r>
            <a:r>
              <a:rPr lang="en-US" dirty="0" smtClean="0"/>
              <a:t>your District </a:t>
            </a:r>
            <a:r>
              <a:rPr lang="en-US" dirty="0"/>
              <a:t>Advancement Committee </a:t>
            </a:r>
            <a:r>
              <a:rPr lang="en-US" dirty="0" smtClean="0"/>
              <a:t>to schedule </a:t>
            </a:r>
            <a:r>
              <a:rPr lang="en-US" dirty="0"/>
              <a:t>the Board of Review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Unit Advancement person will </a:t>
            </a:r>
            <a:r>
              <a:rPr lang="en-US" dirty="0" smtClean="0"/>
              <a:t>work with </a:t>
            </a:r>
            <a:r>
              <a:rPr lang="en-US" dirty="0"/>
              <a:t>you and the District person to select </a:t>
            </a:r>
            <a:r>
              <a:rPr lang="en-US" dirty="0" smtClean="0"/>
              <a:t>a date </a:t>
            </a:r>
            <a:r>
              <a:rPr lang="en-US" dirty="0"/>
              <a:t>for the Board of Review.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2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0" i="1" dirty="0"/>
              <a:t>Board of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Your Board Members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en-US" sz="15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Will </a:t>
            </a:r>
            <a:r>
              <a:rPr lang="en-US" dirty="0"/>
              <a:t>include 3-6 people who are at least 21 </a:t>
            </a:r>
            <a:r>
              <a:rPr lang="en-US" dirty="0" smtClean="0"/>
              <a:t>years old</a:t>
            </a:r>
            <a:r>
              <a:rPr lang="en-US" dirty="0"/>
              <a:t>, at least one of whom will be a </a:t>
            </a:r>
            <a:r>
              <a:rPr lang="en-US" dirty="0" smtClean="0"/>
              <a:t>District Advancement </a:t>
            </a:r>
            <a:r>
              <a:rPr lang="en-US" dirty="0"/>
              <a:t>representative.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Current </a:t>
            </a:r>
            <a:r>
              <a:rPr lang="en-US" dirty="0"/>
              <a:t>and former Scoutmasters &amp; </a:t>
            </a:r>
            <a:r>
              <a:rPr lang="en-US" dirty="0" smtClean="0"/>
              <a:t>Assistant Scoutmasters </a:t>
            </a:r>
            <a:r>
              <a:rPr lang="en-US" dirty="0"/>
              <a:t>cannot serve on the board.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Scoutmaster </a:t>
            </a:r>
            <a:r>
              <a:rPr lang="en-US" dirty="0"/>
              <a:t>may observe the Board of Review.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Members </a:t>
            </a:r>
            <a:r>
              <a:rPr lang="en-US" dirty="0"/>
              <a:t>don’t need to be registered Scouters.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Relatives </a:t>
            </a:r>
            <a:r>
              <a:rPr lang="en-US" dirty="0"/>
              <a:t>and other scouts MAY NOT attend.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Composition </a:t>
            </a:r>
            <a:r>
              <a:rPr lang="en-US" dirty="0"/>
              <a:t>of the Board is a troop </a:t>
            </a:r>
            <a:r>
              <a:rPr lang="en-US" dirty="0" smtClean="0"/>
              <a:t>committee decision</a:t>
            </a:r>
            <a:r>
              <a:rPr lang="en-US" dirty="0"/>
              <a:t>, not the Scout’s.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strike="noStrike" baseline="0" dirty="0" smtClean="0">
                <a:latin typeface="BookAntiqua-Italic"/>
              </a:rPr>
              <a:t>Eagle Scout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848600" cy="3276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 </a:t>
            </a:r>
            <a:r>
              <a:rPr lang="en-US" dirty="0"/>
              <a:t>should check with your </a:t>
            </a:r>
            <a:r>
              <a:rPr lang="en-US" dirty="0" smtClean="0"/>
              <a:t>unit advancement </a:t>
            </a:r>
            <a:r>
              <a:rPr lang="en-US" dirty="0"/>
              <a:t>chair to ensure that </a:t>
            </a:r>
            <a:r>
              <a:rPr lang="en-US" dirty="0" smtClean="0"/>
              <a:t>your advancement </a:t>
            </a:r>
            <a:r>
              <a:rPr lang="en-US" dirty="0"/>
              <a:t>records are in order </a:t>
            </a:r>
            <a:r>
              <a:rPr lang="en-US" dirty="0" smtClean="0"/>
              <a:t>and properly </a:t>
            </a:r>
            <a:r>
              <a:rPr lang="en-US" dirty="0"/>
              <a:t>recorded at LEAST 3 </a:t>
            </a:r>
            <a:r>
              <a:rPr lang="en-US" dirty="0" smtClean="0"/>
              <a:t>MONTHS before </a:t>
            </a:r>
            <a:r>
              <a:rPr lang="en-US" dirty="0"/>
              <a:t>your 18th birthday.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7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0" i="1" dirty="0"/>
              <a:t>Board of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Your Board Members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en-US" sz="14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Board </a:t>
            </a:r>
            <a:r>
              <a:rPr lang="en-US" dirty="0"/>
              <a:t>members – please be prepared </a:t>
            </a:r>
            <a:r>
              <a:rPr lang="en-US" dirty="0" smtClean="0"/>
              <a:t>to participate</a:t>
            </a:r>
            <a:r>
              <a:rPr lang="en-US" dirty="0"/>
              <a:t>. Usually, units will have some </a:t>
            </a:r>
            <a:r>
              <a:rPr lang="en-US" dirty="0" smtClean="0"/>
              <a:t>basic questions </a:t>
            </a:r>
            <a:r>
              <a:rPr lang="en-US" dirty="0"/>
              <a:t>that can get you started.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District Representative will make sure </a:t>
            </a:r>
            <a:r>
              <a:rPr lang="en-US" dirty="0" smtClean="0"/>
              <a:t>that the </a:t>
            </a:r>
            <a:r>
              <a:rPr lang="en-US" dirty="0"/>
              <a:t>scout keeps “talking”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Listen </a:t>
            </a:r>
            <a:r>
              <a:rPr lang="en-US" dirty="0"/>
              <a:t>to the scout – more questions will </a:t>
            </a:r>
            <a:r>
              <a:rPr lang="en-US" dirty="0" smtClean="0"/>
              <a:t>develop through </a:t>
            </a:r>
            <a:r>
              <a:rPr lang="en-US" dirty="0"/>
              <a:t>the course of the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3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0" i="1" dirty="0"/>
              <a:t>Board of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Your unit person who is responsible </a:t>
            </a:r>
            <a:r>
              <a:rPr lang="en-US" dirty="0" smtClean="0"/>
              <a:t>must bring</a:t>
            </a:r>
            <a:r>
              <a:rPr lang="en-US" dirty="0"/>
              <a:t>, unopened, the letters of reference </a:t>
            </a:r>
            <a:r>
              <a:rPr lang="en-US" dirty="0" smtClean="0"/>
              <a:t>for those </a:t>
            </a:r>
            <a:r>
              <a:rPr lang="en-US" dirty="0"/>
              <a:t>people you cited on the front page </a:t>
            </a:r>
            <a:r>
              <a:rPr lang="en-US" dirty="0" smtClean="0"/>
              <a:t>of your </a:t>
            </a:r>
            <a:r>
              <a:rPr lang="en-US" dirty="0"/>
              <a:t>application. You will not see or get </a:t>
            </a:r>
            <a:r>
              <a:rPr lang="en-US" dirty="0" smtClean="0"/>
              <a:t>a copy </a:t>
            </a:r>
            <a:r>
              <a:rPr lang="en-US" dirty="0"/>
              <a:t>of these letters.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Board will meet to discuss </a:t>
            </a:r>
            <a:r>
              <a:rPr lang="en-US" dirty="0" smtClean="0"/>
              <a:t>your application </a:t>
            </a:r>
            <a:r>
              <a:rPr lang="en-US" dirty="0"/>
              <a:t>and your reference letters </a:t>
            </a:r>
            <a:r>
              <a:rPr lang="en-US" dirty="0" smtClean="0"/>
              <a:t>before you </a:t>
            </a:r>
            <a:r>
              <a:rPr lang="en-US" dirty="0"/>
              <a:t>are invited in.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u="sng" dirty="0" smtClean="0"/>
              <a:t>If </a:t>
            </a:r>
            <a:r>
              <a:rPr lang="en-US" u="sng" dirty="0"/>
              <a:t>the required paperwork is not present </a:t>
            </a:r>
            <a:r>
              <a:rPr lang="en-US" u="sng" dirty="0" smtClean="0"/>
              <a:t>or hasn’t </a:t>
            </a:r>
            <a:r>
              <a:rPr lang="en-US" u="sng" dirty="0"/>
              <a:t>been verified, the Board of Review </a:t>
            </a:r>
            <a:r>
              <a:rPr lang="en-US" u="sng" dirty="0" smtClean="0"/>
              <a:t>will not </a:t>
            </a:r>
            <a:r>
              <a:rPr lang="en-US" u="sng" dirty="0"/>
              <a:t>take place.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5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0" i="1" dirty="0"/>
              <a:t>Board of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Your Eagle Board of Review will be similar </a:t>
            </a:r>
            <a:r>
              <a:rPr lang="en-US" dirty="0" smtClean="0"/>
              <a:t>to those </a:t>
            </a:r>
            <a:r>
              <a:rPr lang="en-US" dirty="0"/>
              <a:t>you’ve had before.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It </a:t>
            </a:r>
            <a:r>
              <a:rPr lang="en-US" dirty="0"/>
              <a:t>is not a question and answer session with </a:t>
            </a:r>
            <a:r>
              <a:rPr lang="en-US" dirty="0" smtClean="0"/>
              <a:t>right or </a:t>
            </a:r>
            <a:r>
              <a:rPr lang="en-US" dirty="0"/>
              <a:t>wrong answers. It is a </a:t>
            </a:r>
            <a:r>
              <a:rPr lang="en-US" b="1" u="sng" dirty="0"/>
              <a:t>discussion</a:t>
            </a:r>
            <a:r>
              <a:rPr lang="en-US" b="1" dirty="0"/>
              <a:t> </a:t>
            </a:r>
            <a:r>
              <a:rPr lang="en-US" dirty="0"/>
              <a:t>of you, </a:t>
            </a:r>
            <a:r>
              <a:rPr lang="en-US" dirty="0" smtClean="0"/>
              <a:t>your experiences </a:t>
            </a:r>
            <a:r>
              <a:rPr lang="en-US" dirty="0"/>
              <a:t>in Scouting, your leadership, </a:t>
            </a:r>
            <a:r>
              <a:rPr lang="en-US" dirty="0" smtClean="0"/>
              <a:t>your project</a:t>
            </a:r>
            <a:r>
              <a:rPr lang="en-US" dirty="0"/>
              <a:t>, and your goals for the future.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It </a:t>
            </a:r>
            <a:r>
              <a:rPr lang="en-US" dirty="0"/>
              <a:t>is recommended that you be in full uniform </a:t>
            </a:r>
            <a:r>
              <a:rPr lang="en-US" sz="2400" dirty="0"/>
              <a:t>(</a:t>
            </a:r>
            <a:r>
              <a:rPr lang="en-US" sz="2400" dirty="0" smtClean="0"/>
              <a:t>as defined </a:t>
            </a:r>
            <a:r>
              <a:rPr lang="en-US" sz="2400" dirty="0"/>
              <a:t>by your unit).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0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/>
              <a:t>Board of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When the members of the Board of </a:t>
            </a:r>
            <a:r>
              <a:rPr lang="en-US" dirty="0" smtClean="0"/>
              <a:t>Review feel </a:t>
            </a:r>
            <a:r>
              <a:rPr lang="en-US" dirty="0"/>
              <a:t>they have enough information, you </a:t>
            </a:r>
            <a:r>
              <a:rPr lang="en-US" dirty="0" smtClean="0"/>
              <a:t>and your </a:t>
            </a:r>
            <a:r>
              <a:rPr lang="en-US" dirty="0"/>
              <a:t>unit leader will be asked to leave </a:t>
            </a:r>
            <a:r>
              <a:rPr lang="en-US" dirty="0" smtClean="0"/>
              <a:t>the room </a:t>
            </a:r>
            <a:r>
              <a:rPr lang="en-US" dirty="0"/>
              <a:t>while they discuss </a:t>
            </a:r>
            <a:r>
              <a:rPr lang="en-US" dirty="0" smtClean="0"/>
              <a:t>your qualifications.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a positive unanimous decision is </a:t>
            </a:r>
            <a:r>
              <a:rPr lang="en-US" dirty="0" smtClean="0"/>
              <a:t>not reached</a:t>
            </a:r>
            <a:r>
              <a:rPr lang="en-US" dirty="0"/>
              <a:t>, then two possibilities exist: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0" i="1" dirty="0"/>
              <a:t>Board of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n-US" dirty="0" smtClean="0"/>
              <a:t>1) If </a:t>
            </a:r>
            <a:r>
              <a:rPr lang="en-US" dirty="0"/>
              <a:t>your 18th birthday is not imminent </a:t>
            </a:r>
            <a:r>
              <a:rPr lang="en-US" dirty="0" smtClean="0"/>
              <a:t>and the </a:t>
            </a:r>
            <a:r>
              <a:rPr lang="en-US" dirty="0"/>
              <a:t>Board of Review feels you need </a:t>
            </a:r>
            <a:r>
              <a:rPr lang="en-US" dirty="0" smtClean="0"/>
              <a:t>to improve </a:t>
            </a:r>
            <a:r>
              <a:rPr lang="en-US" dirty="0"/>
              <a:t>in certain areas within a </a:t>
            </a:r>
            <a:r>
              <a:rPr lang="en-US" dirty="0" smtClean="0"/>
              <a:t>defined time </a:t>
            </a:r>
            <a:r>
              <a:rPr lang="en-US" dirty="0"/>
              <a:t>frame, the Board of Review </a:t>
            </a:r>
            <a:r>
              <a:rPr lang="en-US" dirty="0" smtClean="0"/>
              <a:t>may adjourn </a:t>
            </a:r>
            <a:r>
              <a:rPr lang="en-US" dirty="0"/>
              <a:t>and then reconvene at a later </a:t>
            </a:r>
            <a:r>
              <a:rPr lang="en-US" dirty="0" smtClean="0"/>
              <a:t>date after </a:t>
            </a:r>
            <a:r>
              <a:rPr lang="en-US" dirty="0"/>
              <a:t>the areas are corrected.</a:t>
            </a:r>
          </a:p>
          <a:p>
            <a:pPr marL="407988" indent="-407988">
              <a:buNone/>
            </a:pPr>
            <a:r>
              <a:rPr lang="en-US" dirty="0"/>
              <a:t>2) If the </a:t>
            </a:r>
            <a:r>
              <a:rPr lang="en-US" dirty="0" smtClean="0"/>
              <a:t>board votes to deny </a:t>
            </a:r>
            <a:r>
              <a:rPr lang="en-US" smtClean="0"/>
              <a:t>your application, </a:t>
            </a:r>
            <a:r>
              <a:rPr lang="en-US" dirty="0"/>
              <a:t>then you will </a:t>
            </a:r>
            <a:r>
              <a:rPr lang="en-US" dirty="0" smtClean="0"/>
              <a:t>be informed </a:t>
            </a:r>
            <a:r>
              <a:rPr lang="en-US" dirty="0"/>
              <a:t>on your options for </a:t>
            </a:r>
            <a:r>
              <a:rPr lang="en-US" dirty="0" smtClean="0"/>
              <a:t>appealing the </a:t>
            </a:r>
            <a:r>
              <a:rPr lang="en-US" dirty="0"/>
              <a:t>decision and the how to go about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4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/>
              <a:t>Board of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 the event of a denial, you and/or </a:t>
            </a:r>
            <a:r>
              <a:rPr lang="en-US" dirty="0" smtClean="0"/>
              <a:t>your parents </a:t>
            </a:r>
            <a:r>
              <a:rPr lang="en-US" dirty="0"/>
              <a:t>may appeal the decision.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An </a:t>
            </a:r>
            <a:r>
              <a:rPr lang="en-US" dirty="0"/>
              <a:t>appeal must start with the District level.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resolution is not attained it may be </a:t>
            </a:r>
            <a:r>
              <a:rPr lang="en-US" dirty="0" smtClean="0"/>
              <a:t>escalated to </a:t>
            </a:r>
            <a:r>
              <a:rPr lang="en-US" dirty="0"/>
              <a:t>the Council Advancement Committee.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ONLY </a:t>
            </a:r>
            <a:r>
              <a:rPr lang="en-US" dirty="0"/>
              <a:t>after failure at this level can it </a:t>
            </a:r>
            <a:r>
              <a:rPr lang="en-US" dirty="0" smtClean="0"/>
              <a:t>be escalated </a:t>
            </a:r>
            <a:r>
              <a:rPr lang="en-US" dirty="0"/>
              <a:t>to the National office.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9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/>
              <a:t>Board of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If the Board approves your application, the</a:t>
            </a:r>
          </a:p>
          <a:p>
            <a:pPr marL="0" indent="0">
              <a:buNone/>
            </a:pPr>
            <a:r>
              <a:rPr lang="en-US" dirty="0"/>
              <a:t>Board Chairman and District </a:t>
            </a:r>
            <a:r>
              <a:rPr lang="en-US" dirty="0" smtClean="0"/>
              <a:t>Representative will </a:t>
            </a:r>
            <a:r>
              <a:rPr lang="en-US" dirty="0"/>
              <a:t>sign your application, and initial </a:t>
            </a:r>
            <a:r>
              <a:rPr lang="en-US" dirty="0" smtClean="0"/>
              <a:t>your Scout </a:t>
            </a:r>
            <a:r>
              <a:rPr lang="en-US" dirty="0"/>
              <a:t>handbook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smtClean="0"/>
              <a:t>Congratulations</a:t>
            </a:r>
            <a:r>
              <a:rPr lang="en-US" sz="4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2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/>
              <a:t>Board of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Note: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Since </a:t>
            </a:r>
            <a:r>
              <a:rPr lang="en-US" dirty="0"/>
              <a:t>every Board of Review, including </a:t>
            </a:r>
            <a:r>
              <a:rPr lang="en-US" dirty="0" smtClean="0"/>
              <a:t>the one </a:t>
            </a:r>
            <a:r>
              <a:rPr lang="en-US" dirty="0"/>
              <a:t>for Eagle Scout rank, is a closed </a:t>
            </a:r>
            <a:r>
              <a:rPr lang="en-US" dirty="0" smtClean="0"/>
              <a:t>meeting, nothing </a:t>
            </a:r>
            <a:r>
              <a:rPr lang="en-US" dirty="0"/>
              <a:t>discussed during a Board of </a:t>
            </a:r>
            <a:r>
              <a:rPr lang="en-US" dirty="0" smtClean="0"/>
              <a:t>Review, whether </a:t>
            </a:r>
            <a:r>
              <a:rPr lang="en-US" dirty="0"/>
              <a:t>the candidate is affirmed or </a:t>
            </a:r>
            <a:r>
              <a:rPr lang="en-US" dirty="0" smtClean="0"/>
              <a:t>denied, is </a:t>
            </a:r>
            <a:r>
              <a:rPr lang="en-US" dirty="0"/>
              <a:t>ever to be discussed outside the </a:t>
            </a:r>
            <a:r>
              <a:rPr lang="en-US" dirty="0" smtClean="0"/>
              <a:t>closed meeting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1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0" i="1" dirty="0"/>
              <a:t>Submittal to National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Upon approval from the Board of Review, both </a:t>
            </a:r>
            <a:r>
              <a:rPr lang="en-US" dirty="0" smtClean="0"/>
              <a:t>Eagle Scout </a:t>
            </a:r>
            <a:r>
              <a:rPr lang="en-US" dirty="0"/>
              <a:t>Rank Application (include the copy if </a:t>
            </a:r>
            <a:r>
              <a:rPr lang="en-US" dirty="0" smtClean="0"/>
              <a:t>the original </a:t>
            </a:r>
            <a:r>
              <a:rPr lang="en-US" dirty="0"/>
              <a:t>was not signed by the registrar) and </a:t>
            </a:r>
            <a:r>
              <a:rPr lang="en-US" dirty="0" smtClean="0"/>
              <a:t>your Statement </a:t>
            </a:r>
            <a:r>
              <a:rPr lang="en-US" dirty="0"/>
              <a:t>of Life Purpose will be submitted to </a:t>
            </a:r>
            <a:r>
              <a:rPr lang="en-US" dirty="0" smtClean="0"/>
              <a:t>the Council </a:t>
            </a:r>
            <a:r>
              <a:rPr lang="en-US" dirty="0"/>
              <a:t>office for transmittal to National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3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Wait </a:t>
            </a:r>
            <a:r>
              <a:rPr lang="en-US" dirty="0"/>
              <a:t>for the approval of National prior to </a:t>
            </a:r>
            <a:r>
              <a:rPr lang="en-US" dirty="0" smtClean="0"/>
              <a:t>scheduling your </a:t>
            </a:r>
            <a:r>
              <a:rPr lang="en-US" dirty="0"/>
              <a:t>Court of Honor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Typically 3-6 weeks for reply.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Your Scoutmaster will be notified by mail.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 b="0" i="1" dirty="0"/>
              <a:t>Question &amp; Answer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97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20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0" i="1" u="sng" strike="noStrike" baseline="0" dirty="0" smtClean="0">
                <a:latin typeface="BookAntiqua-Italic"/>
              </a:rPr>
              <a:t>Eagle Scout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4102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1</a:t>
            </a:r>
            <a:r>
              <a:rPr lang="en-US" dirty="0"/>
              <a:t>. Be active in your troop and patrol for at least</a:t>
            </a:r>
          </a:p>
          <a:p>
            <a:pPr marL="0" indent="0">
              <a:buNone/>
            </a:pPr>
            <a:r>
              <a:rPr lang="en-US" dirty="0" smtClean="0"/>
              <a:t>	six </a:t>
            </a:r>
            <a:r>
              <a:rPr lang="en-US" dirty="0"/>
              <a:t>months as a Life Scout.</a:t>
            </a:r>
          </a:p>
          <a:p>
            <a:pPr marL="0" indent="0">
              <a:buNone/>
            </a:pPr>
            <a:r>
              <a:rPr lang="en-US" dirty="0" smtClean="0"/>
              <a:t>		* </a:t>
            </a:r>
            <a:r>
              <a:rPr lang="en-US" dirty="0"/>
              <a:t>Does it have to be continuous?</a:t>
            </a:r>
          </a:p>
          <a:p>
            <a:pPr marL="0" indent="0">
              <a:buNone/>
            </a:pPr>
            <a:r>
              <a:rPr lang="en-US" dirty="0" smtClean="0"/>
              <a:t>	– Any </a:t>
            </a:r>
            <a:r>
              <a:rPr lang="en-US" dirty="0"/>
              <a:t>six month period since your Life board of review is</a:t>
            </a:r>
          </a:p>
          <a:p>
            <a:pPr marL="0" indent="0">
              <a:buNone/>
            </a:pPr>
            <a:r>
              <a:rPr lang="en-US" dirty="0" smtClean="0"/>
              <a:t>	   sufficient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It does NOT have to be the most recent six months</a:t>
            </a:r>
          </a:p>
          <a:p>
            <a:pPr marL="0" indent="0">
              <a:buNone/>
            </a:pPr>
            <a:r>
              <a:rPr lang="en-US" sz="1700" b="1" dirty="0" smtClean="0"/>
              <a:t>	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u="sng" dirty="0" smtClean="0"/>
              <a:t>A </a:t>
            </a:r>
            <a:r>
              <a:rPr lang="en-US" b="1" u="sng" dirty="0"/>
              <a:t>Scout will be considered "active" in his unit if he is:</a:t>
            </a:r>
          </a:p>
          <a:p>
            <a:pPr marL="0" indent="0">
              <a:buNone/>
            </a:pPr>
            <a:r>
              <a:rPr lang="en-US" dirty="0" smtClean="0"/>
              <a:t>	1</a:t>
            </a:r>
            <a:r>
              <a:rPr lang="en-US" dirty="0"/>
              <a:t>. Registered in his unit (registration fees are current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dirty="0" smtClean="0"/>
              <a:t>	2</a:t>
            </a:r>
            <a:r>
              <a:rPr lang="en-US" dirty="0"/>
              <a:t>. Not dismissed from his unit for disciplinary reasons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dirty="0" smtClean="0"/>
              <a:t>	3</a:t>
            </a:r>
            <a:r>
              <a:rPr lang="en-US" dirty="0"/>
              <a:t>. Engaged by his unit leadership on a regular basis. </a:t>
            </a:r>
            <a:r>
              <a:rPr lang="en-US" dirty="0" smtClean="0"/>
              <a:t>The 	    	    Scout </a:t>
            </a:r>
            <a:r>
              <a:rPr lang="en-US" dirty="0"/>
              <a:t>meets the unit’s reasonable expectations; or, if </a:t>
            </a:r>
            <a:r>
              <a:rPr lang="en-US" dirty="0" smtClean="0"/>
              <a:t>	    	    not</a:t>
            </a:r>
            <a:r>
              <a:rPr lang="en-US" dirty="0"/>
              <a:t>, </a:t>
            </a:r>
            <a:r>
              <a:rPr lang="en-US" dirty="0" smtClean="0"/>
              <a:t>a lesser </a:t>
            </a:r>
            <a:r>
              <a:rPr lang="en-US" dirty="0"/>
              <a:t>level of activity is explained.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EC33-884A-4BB4-9A58-895DCA38E0E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3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lligraph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alligraphy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lligraph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4622</Words>
  <Application>Microsoft Office PowerPoint</Application>
  <PresentationFormat>On-screen Show (4:3)</PresentationFormat>
  <Paragraphs>648</Paragraphs>
  <Slides>89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0" baseType="lpstr">
      <vt:lpstr>Calligraphy</vt:lpstr>
      <vt:lpstr>PowerPoint Presentation</vt:lpstr>
      <vt:lpstr>What we’re going to cover</vt:lpstr>
      <vt:lpstr>Eagle Scout Mentor/Advisor</vt:lpstr>
      <vt:lpstr>Eagle Scout Mentor/Advisor</vt:lpstr>
      <vt:lpstr>Eagle Scout Mentor/Advisor</vt:lpstr>
      <vt:lpstr>Eagle Scout Requirements </vt:lpstr>
      <vt:lpstr>Eagle Scout Requirements</vt:lpstr>
      <vt:lpstr>Eagle Scout Requirements</vt:lpstr>
      <vt:lpstr>Eagle Scout Requirements</vt:lpstr>
      <vt:lpstr>Eagle Scout Requirements</vt:lpstr>
      <vt:lpstr>Eagle Scout Requirements</vt:lpstr>
      <vt:lpstr>Eagle Scout Requirements</vt:lpstr>
      <vt:lpstr>Eagle Scout Requirements</vt:lpstr>
      <vt:lpstr>Eagle Scout Requirements</vt:lpstr>
      <vt:lpstr>Eagle Scout Requirements</vt:lpstr>
      <vt:lpstr>Eagle Scout Requirements</vt:lpstr>
      <vt:lpstr>Eagle Scout Requirements</vt:lpstr>
      <vt:lpstr>Eagle Scout Service Project</vt:lpstr>
      <vt:lpstr>The Project Requirement</vt:lpstr>
      <vt:lpstr>Keep Track of What You Do</vt:lpstr>
      <vt:lpstr>The Project Requirement</vt:lpstr>
      <vt:lpstr>The Project Requirement</vt:lpstr>
      <vt:lpstr> Limitations</vt:lpstr>
      <vt:lpstr> Size</vt:lpstr>
      <vt:lpstr> Project Examples</vt:lpstr>
      <vt:lpstr> Project Timing</vt:lpstr>
      <vt:lpstr>Your Proposal - What should be in it?</vt:lpstr>
      <vt:lpstr>Your Proposal - What should be in it?</vt:lpstr>
      <vt:lpstr>Your Proposal - What should be in it?</vt:lpstr>
      <vt:lpstr>Your Proposal - What should be in it?</vt:lpstr>
      <vt:lpstr>Your Proposal - What should be in it?</vt:lpstr>
      <vt:lpstr>Your Proposal - What should be in it?</vt:lpstr>
      <vt:lpstr>Your Proposal - What should be in it?</vt:lpstr>
      <vt:lpstr>Your Proposal - What should be in it?</vt:lpstr>
      <vt:lpstr>Your Proposal - What should be in it?</vt:lpstr>
      <vt:lpstr>Your Proposal - What should be in it?  What’s in BSA document #680-028 </vt:lpstr>
      <vt:lpstr>Your Proposal - What should be in it?</vt:lpstr>
      <vt:lpstr>Your Proposal - What should be in it?</vt:lpstr>
      <vt:lpstr>Your Proposal - What should be in it?</vt:lpstr>
      <vt:lpstr>Your Proposal - What should be in it?</vt:lpstr>
      <vt:lpstr>Your Proposal - What should be in it?</vt:lpstr>
      <vt:lpstr>Your Proposal - What should be in it?</vt:lpstr>
      <vt:lpstr>Your Proposal - What should be in it?</vt:lpstr>
      <vt:lpstr>Your Proposal - What should be in it?</vt:lpstr>
      <vt:lpstr>Your Proposal - What should be in it?</vt:lpstr>
      <vt:lpstr>Your Proposal - What should be in it?</vt:lpstr>
      <vt:lpstr>Project Final Plan</vt:lpstr>
      <vt:lpstr>Now you’re ready to</vt:lpstr>
      <vt:lpstr>Carrying Out the Project Logbook &amp; Photos</vt:lpstr>
      <vt:lpstr>Have FUN.</vt:lpstr>
      <vt:lpstr>All done ???</vt:lpstr>
      <vt:lpstr>Final Report When to write it !</vt:lpstr>
      <vt:lpstr>Eagle Scout Service Project Report A Recommendation</vt:lpstr>
      <vt:lpstr>Final Report Summary</vt:lpstr>
      <vt:lpstr>Final Report Changes</vt:lpstr>
      <vt:lpstr>Final Report Leadership</vt:lpstr>
      <vt:lpstr>Final Report Materials/Supplies Used</vt:lpstr>
      <vt:lpstr>Final Report Project Hours Data</vt:lpstr>
      <vt:lpstr>Final Report Funding Report</vt:lpstr>
      <vt:lpstr>PowerPoint Presentation</vt:lpstr>
      <vt:lpstr>Final Report During and After Photographs</vt:lpstr>
      <vt:lpstr>Final Report Approval for Completed Project</vt:lpstr>
      <vt:lpstr>Final Report Approval for Completed Project</vt:lpstr>
      <vt:lpstr>Don’t Forget …</vt:lpstr>
      <vt:lpstr>Eagle Scout Rank Application</vt:lpstr>
      <vt:lpstr>Eagle Scout Rank Application</vt:lpstr>
      <vt:lpstr>Eagle Scout Rank Application</vt:lpstr>
      <vt:lpstr>Eagle Scout Rank Application</vt:lpstr>
      <vt:lpstr>Eagle Scout Rank Application</vt:lpstr>
      <vt:lpstr>Eagle Scout Rank Application</vt:lpstr>
      <vt:lpstr>Eagle Scout Rank Application</vt:lpstr>
      <vt:lpstr>Eagle Scout Rank Application</vt:lpstr>
      <vt:lpstr>Processing your Application</vt:lpstr>
      <vt:lpstr>Process your Application</vt:lpstr>
      <vt:lpstr>Process your Application</vt:lpstr>
      <vt:lpstr>Process your Application</vt:lpstr>
      <vt:lpstr>Board of Review</vt:lpstr>
      <vt:lpstr>Board of Review</vt:lpstr>
      <vt:lpstr>Board of Review</vt:lpstr>
      <vt:lpstr>Board of Review</vt:lpstr>
      <vt:lpstr>Board of Review</vt:lpstr>
      <vt:lpstr>Board of Review</vt:lpstr>
      <vt:lpstr>Board of Review</vt:lpstr>
      <vt:lpstr>Board of Review</vt:lpstr>
      <vt:lpstr>Board of Review</vt:lpstr>
      <vt:lpstr>Board of Review</vt:lpstr>
      <vt:lpstr>Board of Review</vt:lpstr>
      <vt:lpstr>Submittal to National</vt:lpstr>
      <vt:lpstr>Question &amp; Answer Session</vt:lpstr>
    </vt:vector>
  </TitlesOfParts>
  <Company>Inteva Products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Eagle Scout Orientation</dc:title>
  <dc:creator>Windows User</dc:creator>
  <cp:lastModifiedBy>Williams, Bruce (B.A.)</cp:lastModifiedBy>
  <cp:revision>59</cp:revision>
  <dcterms:created xsi:type="dcterms:W3CDTF">2014-11-19T18:20:45Z</dcterms:created>
  <dcterms:modified xsi:type="dcterms:W3CDTF">2015-04-17T01:49:59Z</dcterms:modified>
</cp:coreProperties>
</file>