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64" r:id="rId2"/>
  </p:sldMasterIdLst>
  <p:notesMasterIdLst>
    <p:notesMasterId r:id="rId13"/>
  </p:notesMasterIdLst>
  <p:sldIdLst>
    <p:sldId id="271" r:id="rId3"/>
    <p:sldId id="284" r:id="rId4"/>
    <p:sldId id="288" r:id="rId5"/>
    <p:sldId id="289" r:id="rId6"/>
    <p:sldId id="290" r:id="rId7"/>
    <p:sldId id="292" r:id="rId8"/>
    <p:sldId id="291" r:id="rId9"/>
    <p:sldId id="293" r:id="rId10"/>
    <p:sldId id="294" r:id="rId11"/>
    <p:sldId id="2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a:srgbClr val="DDDDDD"/>
    <a:srgbClr val="D0203C"/>
    <a:srgbClr val="D01D1D"/>
    <a:srgbClr val="D02637"/>
    <a:srgbClr val="D0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74"/>
  </p:normalViewPr>
  <p:slideViewPr>
    <p:cSldViewPr snapToGrid="0" snapToObjects="1">
      <p:cViewPr varScale="1">
        <p:scale>
          <a:sx n="97" d="100"/>
          <a:sy n="97" d="100"/>
        </p:scale>
        <p:origin x="6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8A4D0D-235F-4093-858F-527EC10F5782}" type="datetimeFigureOut">
              <a:rPr lang="en-US" smtClean="0"/>
              <a:t>9/13/17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86009A-5D58-414C-9C36-9E437C4C7E90}" type="slidenum">
              <a:rPr lang="en-US" smtClean="0"/>
              <a:t>‹#›</a:t>
            </a:fld>
            <a:endParaRPr lang="en-US" dirty="0"/>
          </a:p>
        </p:txBody>
      </p:sp>
    </p:spTree>
    <p:extLst>
      <p:ext uri="{BB962C8B-B14F-4D97-AF65-F5344CB8AC3E}">
        <p14:creationId xmlns:p14="http://schemas.microsoft.com/office/powerpoint/2010/main" val="312423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Pat:  I know that the access codes will still be distributed by Councils, the unit processor will go in as a first time user and register on the system and then can return using their access code and password.  And the councils will still get the same reports they have received in the past.  So what is changing Debra?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2</a:t>
            </a:fld>
            <a:endParaRPr lang="en-US" dirty="0"/>
          </a:p>
        </p:txBody>
      </p:sp>
    </p:spTree>
    <p:extLst>
      <p:ext uri="{BB962C8B-B14F-4D97-AF65-F5344CB8AC3E}">
        <p14:creationId xmlns:p14="http://schemas.microsoft.com/office/powerpoint/2010/main" val="210041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Pat:  I know that the access codes will still be distributed by Councils, the unit processor will go in as a first time user and register on the system and then can return using their access code and password.  And the councils will still get the same reports they have received in the past.  So what is changing Debra?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3</a:t>
            </a:fld>
            <a:endParaRPr lang="en-US" dirty="0"/>
          </a:p>
        </p:txBody>
      </p:sp>
    </p:spTree>
    <p:extLst>
      <p:ext uri="{BB962C8B-B14F-4D97-AF65-F5344CB8AC3E}">
        <p14:creationId xmlns:p14="http://schemas.microsoft.com/office/powerpoint/2010/main" val="200660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Pat:  I know that the access codes will still be distributed by Councils, the unit processor will go in as a first time user and register on the system and then can return using their access code and password.  And the councils will still get the same reports they have received in the past.  So what is changing Debra?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4</a:t>
            </a:fld>
            <a:endParaRPr lang="en-US" dirty="0"/>
          </a:p>
        </p:txBody>
      </p:sp>
    </p:spTree>
    <p:extLst>
      <p:ext uri="{BB962C8B-B14F-4D97-AF65-F5344CB8AC3E}">
        <p14:creationId xmlns:p14="http://schemas.microsoft.com/office/powerpoint/2010/main" val="191591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Pat:  I know that the access codes will still be distributed by Councils, the unit processor will go in as a first time user and register on the system and then can return using their access code and password.  And the councils will still get the same reports they have received in the past.  So what is changing Debra?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5</a:t>
            </a:fld>
            <a:endParaRPr lang="en-US" dirty="0"/>
          </a:p>
        </p:txBody>
      </p:sp>
    </p:spTree>
    <p:extLst>
      <p:ext uri="{BB962C8B-B14F-4D97-AF65-F5344CB8AC3E}">
        <p14:creationId xmlns:p14="http://schemas.microsoft.com/office/powerpoint/2010/main" val="351957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Pat:  I know that the access codes will still be distributed by Councils, the unit processor will go in as a first time user and register on the system and then can return using their access code and password.  And the councils will still get the same reports they have received in the past.  So what is changing Debra?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6</a:t>
            </a:fld>
            <a:endParaRPr lang="en-US" dirty="0"/>
          </a:p>
        </p:txBody>
      </p:sp>
    </p:spTree>
    <p:extLst>
      <p:ext uri="{BB962C8B-B14F-4D97-AF65-F5344CB8AC3E}">
        <p14:creationId xmlns:p14="http://schemas.microsoft.com/office/powerpoint/2010/main" val="310059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Pat:  I know that the access codes will still be distributed by Councils, the unit processor will go in as a first time user and register on the system and then can return using their access code and password.  And the councils will still get the same reports they have received in the past.  So what is changing Debra?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7</a:t>
            </a:fld>
            <a:endParaRPr lang="en-US" dirty="0"/>
          </a:p>
        </p:txBody>
      </p:sp>
    </p:spTree>
    <p:extLst>
      <p:ext uri="{BB962C8B-B14F-4D97-AF65-F5344CB8AC3E}">
        <p14:creationId xmlns:p14="http://schemas.microsoft.com/office/powerpoint/2010/main" val="350261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Pat:  I know that the access codes will still be distributed by Councils, the unit processor will go in as a first time user and register on the system and then can return using their access code and password.  And the councils will still get the same reports they have received in the past.  So what is changing Debra?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2CDD90-F3C7-496F-B1B7-88F219263A2D}" type="slidenum">
              <a:rPr lang="en-US" smtClean="0"/>
              <a:t>8</a:t>
            </a:fld>
            <a:endParaRPr lang="en-US" dirty="0"/>
          </a:p>
        </p:txBody>
      </p:sp>
    </p:spTree>
    <p:extLst>
      <p:ext uri="{BB962C8B-B14F-4D97-AF65-F5344CB8AC3E}">
        <p14:creationId xmlns:p14="http://schemas.microsoft.com/office/powerpoint/2010/main" val="332751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98721" y="138223"/>
            <a:ext cx="6842051" cy="6634715"/>
            <a:chOff x="425302" y="-1"/>
            <a:chExt cx="9037676" cy="6772940"/>
          </a:xfrm>
        </p:grpSpPr>
        <p:sp>
          <p:nvSpPr>
            <p:cNvPr id="2" name="Rectangle 1"/>
            <p:cNvSpPr/>
            <p:nvPr userDrawn="1"/>
          </p:nvSpPr>
          <p:spPr>
            <a:xfrm>
              <a:off x="425302" y="-1"/>
              <a:ext cx="9037676" cy="5603359"/>
            </a:xfrm>
            <a:prstGeom prst="rect">
              <a:avLst/>
            </a:prstGeom>
            <a:solidFill>
              <a:schemeClr val="bg2">
                <a:alpha val="56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p:cNvSpPr/>
            <p:nvPr userDrawn="1"/>
          </p:nvSpPr>
          <p:spPr>
            <a:xfrm>
              <a:off x="1726014" y="3615066"/>
              <a:ext cx="7120271" cy="3157873"/>
            </a:xfrm>
            <a:prstGeom prst="rect">
              <a:avLst/>
            </a:prstGeom>
            <a:solidFill>
              <a:schemeClr val="bg2">
                <a:alpha val="56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1797074658"/>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1238360"/>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1998418"/>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3598696"/>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7041563"/>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4156255"/>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1871631"/>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98721" y="138223"/>
            <a:ext cx="6842051" cy="6634715"/>
            <a:chOff x="425302" y="-1"/>
            <a:chExt cx="9037676" cy="6772940"/>
          </a:xfrm>
        </p:grpSpPr>
        <p:sp>
          <p:nvSpPr>
            <p:cNvPr id="2" name="Rectangle 1"/>
            <p:cNvSpPr/>
            <p:nvPr userDrawn="1"/>
          </p:nvSpPr>
          <p:spPr>
            <a:xfrm>
              <a:off x="425302" y="-1"/>
              <a:ext cx="9037676" cy="5603359"/>
            </a:xfrm>
            <a:prstGeom prst="rect">
              <a:avLst/>
            </a:prstGeom>
            <a:solidFill>
              <a:schemeClr val="bg2">
                <a:alpha val="56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p:cNvSpPr/>
            <p:nvPr userDrawn="1"/>
          </p:nvSpPr>
          <p:spPr>
            <a:xfrm>
              <a:off x="1726014" y="3615066"/>
              <a:ext cx="7120271" cy="3157873"/>
            </a:xfrm>
            <a:prstGeom prst="rect">
              <a:avLst/>
            </a:prstGeom>
            <a:solidFill>
              <a:schemeClr val="bg2">
                <a:alpha val="56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002637774"/>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398721" y="138223"/>
            <a:ext cx="6842051" cy="6541302"/>
            <a:chOff x="425302" y="-1"/>
            <a:chExt cx="9037676" cy="6677582"/>
          </a:xfrm>
        </p:grpSpPr>
        <p:sp>
          <p:nvSpPr>
            <p:cNvPr id="8" name="Rectangle 7"/>
            <p:cNvSpPr/>
            <p:nvPr userDrawn="1"/>
          </p:nvSpPr>
          <p:spPr>
            <a:xfrm>
              <a:off x="425302" y="-1"/>
              <a:ext cx="9037676" cy="5603359"/>
            </a:xfrm>
            <a:prstGeom prst="rect">
              <a:avLst/>
            </a:prstGeom>
            <a:solidFill>
              <a:schemeClr val="bg2">
                <a:alpha val="59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1610147" y="4811341"/>
              <a:ext cx="7120271" cy="1866240"/>
            </a:xfrm>
            <a:prstGeom prst="rect">
              <a:avLst/>
            </a:prstGeom>
            <a:solidFill>
              <a:schemeClr val="bg2">
                <a:alpha val="59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4089263997"/>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398721" y="138223"/>
            <a:ext cx="6842051" cy="6541302"/>
            <a:chOff x="425302" y="-1"/>
            <a:chExt cx="9037676" cy="6677582"/>
          </a:xfrm>
        </p:grpSpPr>
        <p:sp>
          <p:nvSpPr>
            <p:cNvPr id="8" name="Rectangle 7"/>
            <p:cNvSpPr/>
            <p:nvPr userDrawn="1"/>
          </p:nvSpPr>
          <p:spPr>
            <a:xfrm>
              <a:off x="425302" y="-1"/>
              <a:ext cx="9037676" cy="5603359"/>
            </a:xfrm>
            <a:prstGeom prst="rect">
              <a:avLst/>
            </a:prstGeom>
            <a:solidFill>
              <a:schemeClr val="bg2">
                <a:alpha val="59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1610147" y="4811341"/>
              <a:ext cx="7120271" cy="1866240"/>
            </a:xfrm>
            <a:prstGeom prst="rect">
              <a:avLst/>
            </a:prstGeom>
            <a:solidFill>
              <a:schemeClr val="bg2">
                <a:alpha val="59000"/>
              </a:schemeClr>
            </a:solidFill>
            <a:effectLst>
              <a:softEdge rad="1181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930056570"/>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279EA7-9020-41B2-9D58-B4E07BE6E373}" type="datetimeFigureOut">
              <a:rPr lang="en-US" smtClean="0"/>
              <a:t>9/13/17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EA247-2066-4D21-AC4C-5947AD23B702}" type="slidenum">
              <a:rPr lang="en-US" smtClean="0"/>
              <a:t>‹#›</a:t>
            </a:fld>
            <a:endParaRPr lang="en-US" dirty="0"/>
          </a:p>
        </p:txBody>
      </p:sp>
    </p:spTree>
    <p:extLst>
      <p:ext uri="{BB962C8B-B14F-4D97-AF65-F5344CB8AC3E}">
        <p14:creationId xmlns:p14="http://schemas.microsoft.com/office/powerpoint/2010/main" val="2728173827"/>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79EA7-9020-41B2-9D58-B4E07BE6E373}" type="datetimeFigureOut">
              <a:rPr lang="en-US" smtClean="0"/>
              <a:t>9/13/17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EA247-2066-4D21-AC4C-5947AD23B702}" type="slidenum">
              <a:rPr lang="en-US" smtClean="0"/>
              <a:t>‹#›</a:t>
            </a:fld>
            <a:endParaRPr lang="en-US" dirty="0"/>
          </a:p>
        </p:txBody>
      </p:sp>
    </p:spTree>
    <p:extLst>
      <p:ext uri="{BB962C8B-B14F-4D97-AF65-F5344CB8AC3E}">
        <p14:creationId xmlns:p14="http://schemas.microsoft.com/office/powerpoint/2010/main" val="4118902320"/>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279EA7-9020-41B2-9D58-B4E07BE6E373}" type="datetimeFigureOut">
              <a:rPr lang="en-US" smtClean="0"/>
              <a:t>9/13/17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EA247-2066-4D21-AC4C-5947AD23B702}" type="slidenum">
              <a:rPr lang="en-US" smtClean="0"/>
              <a:t>‹#›</a:t>
            </a:fld>
            <a:endParaRPr lang="en-US" dirty="0"/>
          </a:p>
        </p:txBody>
      </p:sp>
    </p:spTree>
    <p:extLst>
      <p:ext uri="{BB962C8B-B14F-4D97-AF65-F5344CB8AC3E}">
        <p14:creationId xmlns:p14="http://schemas.microsoft.com/office/powerpoint/2010/main" val="107388038"/>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9973984"/>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7219051"/>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9395640"/>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0970666"/>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46780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9/13/17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116005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238539" y="2159552"/>
            <a:ext cx="7593495" cy="1873250"/>
          </a:xfrm>
          <a:prstGeom prst="rect">
            <a:avLst/>
          </a:prstGeom>
        </p:spPr>
        <p:txBody>
          <a:bodyPr>
            <a:noAutofit/>
          </a:bodyPr>
          <a:lstStyle/>
          <a:p>
            <a:pPr algn="ctr"/>
            <a:r>
              <a:rPr lang="en-US" sz="6000" b="1" dirty="0">
                <a:solidFill>
                  <a:srgbClr val="C00000"/>
                </a:solidFill>
              </a:rPr>
              <a:t>Updated Internet Rechartering</a:t>
            </a:r>
            <a:endParaRPr lang="en-US" sz="6000" b="1" i="1"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4194887888"/>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556592" y="2080109"/>
            <a:ext cx="9144000" cy="993775"/>
          </a:xfrm>
          <a:prstGeom prst="rect">
            <a:avLst/>
          </a:prstGeom>
        </p:spPr>
        <p:txBody>
          <a:bodyPr>
            <a:normAutofit/>
          </a:bodyPr>
          <a:lstStyle/>
          <a:p>
            <a:pPr algn="ctr"/>
            <a:r>
              <a:rPr lang="en-US" sz="4800" b="1" i="1" dirty="0">
                <a:solidFill>
                  <a:srgbClr val="0070C0"/>
                </a:solidFill>
                <a:latin typeface="Arial" charset="0"/>
                <a:ea typeface="Arial" charset="0"/>
                <a:cs typeface="Arial" charset="0"/>
              </a:rPr>
              <a:t>Questions</a:t>
            </a:r>
          </a:p>
        </p:txBody>
      </p:sp>
      <p:cxnSp>
        <p:nvCxnSpPr>
          <p:cNvPr id="4" name="Straight Connector 3"/>
          <p:cNvCxnSpPr>
            <a:cxnSpLocks/>
          </p:cNvCxnSpPr>
          <p:nvPr/>
        </p:nvCxnSpPr>
        <p:spPr>
          <a:xfrm>
            <a:off x="2544417" y="3073884"/>
            <a:ext cx="3233531"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30949" y="3760967"/>
            <a:ext cx="4277801" cy="369332"/>
          </a:xfrm>
          <a:prstGeom prst="rect">
            <a:avLst/>
          </a:prstGeom>
          <a:noFill/>
        </p:spPr>
        <p:txBody>
          <a:bodyPr wrap="square" rtlCol="0">
            <a:spAutoFit/>
          </a:bodyPr>
          <a:lstStyle/>
          <a:p>
            <a:pPr algn="r"/>
            <a:r>
              <a:rPr lang="en-US" dirty="0"/>
              <a:t>Please contact your Council for information.</a:t>
            </a:r>
          </a:p>
        </p:txBody>
      </p:sp>
    </p:spTree>
    <p:extLst>
      <p:ext uri="{BB962C8B-B14F-4D97-AF65-F5344CB8AC3E}">
        <p14:creationId xmlns:p14="http://schemas.microsoft.com/office/powerpoint/2010/main" val="1647760795"/>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C3FDB3D6-410D-4522-8ED6-CEF48D6D60FA}"/>
              </a:ext>
            </a:extLst>
          </p:cNvPr>
          <p:cNvSpPr>
            <a:spLocks noGrp="1"/>
          </p:cNvSpPr>
          <p:nvPr>
            <p:ph sz="half" idx="4294967295"/>
          </p:nvPr>
        </p:nvSpPr>
        <p:spPr>
          <a:xfrm>
            <a:off x="397564" y="225288"/>
            <a:ext cx="6745357" cy="596348"/>
          </a:xfrm>
        </p:spPr>
        <p:txBody>
          <a:bodyPr>
            <a:normAutofit/>
          </a:bodyPr>
          <a:lstStyle/>
          <a:p>
            <a:pPr marL="0" indent="0">
              <a:buNone/>
            </a:pPr>
            <a:r>
              <a:rPr lang="en-US" dirty="0">
                <a:solidFill>
                  <a:schemeClr val="accent1">
                    <a:lumMod val="50000"/>
                  </a:schemeClr>
                </a:solidFill>
              </a:rPr>
              <a:t>Access codes still distributed by Council</a:t>
            </a:r>
          </a:p>
        </p:txBody>
      </p:sp>
      <p:pic>
        <p:nvPicPr>
          <p:cNvPr id="4" name="Picture 3"/>
          <p:cNvPicPr>
            <a:picLocks noChangeAspect="1"/>
          </p:cNvPicPr>
          <p:nvPr/>
        </p:nvPicPr>
        <p:blipFill rotWithShape="1">
          <a:blip r:embed="rId3"/>
          <a:srcRect b="7065"/>
          <a:stretch/>
        </p:blipFill>
        <p:spPr>
          <a:xfrm>
            <a:off x="1086678" y="821637"/>
            <a:ext cx="6553199" cy="4919206"/>
          </a:xfrm>
          <a:prstGeom prst="rect">
            <a:avLst/>
          </a:prstGeom>
        </p:spPr>
      </p:pic>
    </p:spTree>
    <p:extLst>
      <p:ext uri="{BB962C8B-B14F-4D97-AF65-F5344CB8AC3E}">
        <p14:creationId xmlns:p14="http://schemas.microsoft.com/office/powerpoint/2010/main" val="678160041"/>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 xmlns:a16="http://schemas.microsoft.com/office/drawing/2014/main" id="{FA1E9FB8-A5B8-436D-AADC-52DC3CEECE8D}"/>
              </a:ext>
            </a:extLst>
          </p:cNvPr>
          <p:cNvSpPr txBox="1">
            <a:spLocks/>
          </p:cNvSpPr>
          <p:nvPr/>
        </p:nvSpPr>
        <p:spPr>
          <a:xfrm>
            <a:off x="533398" y="516836"/>
            <a:ext cx="7696202" cy="530086"/>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chemeClr val="accent1">
                    <a:lumMod val="50000"/>
                  </a:schemeClr>
                </a:solidFill>
              </a:rPr>
              <a:t>New Branded Look and improved navigation</a:t>
            </a:r>
          </a:p>
        </p:txBody>
      </p:sp>
      <p:pic>
        <p:nvPicPr>
          <p:cNvPr id="5" name="Picture 4" descr="A screenshot of a social media post&#10;&#10;Description generated with very high confidence">
            <a:extLst>
              <a:ext uri="{FF2B5EF4-FFF2-40B4-BE49-F238E27FC236}">
                <a16:creationId xmlns="" xmlns:a16="http://schemas.microsoft.com/office/drawing/2014/main" id="{4B9471D1-C6DB-42C9-AA28-EBA3D5711EFF}"/>
              </a:ext>
            </a:extLst>
          </p:cNvPr>
          <p:cNvPicPr>
            <a:picLocks noChangeAspect="1"/>
          </p:cNvPicPr>
          <p:nvPr/>
        </p:nvPicPr>
        <p:blipFill>
          <a:blip r:embed="rId3"/>
          <a:stretch>
            <a:fillRect/>
          </a:stretch>
        </p:blipFill>
        <p:spPr>
          <a:xfrm>
            <a:off x="1105231" y="1139687"/>
            <a:ext cx="6952091" cy="4558787"/>
          </a:xfrm>
          <a:prstGeom prst="rect">
            <a:avLst/>
          </a:prstGeom>
        </p:spPr>
      </p:pic>
    </p:spTree>
    <p:extLst>
      <p:ext uri="{BB962C8B-B14F-4D97-AF65-F5344CB8AC3E}">
        <p14:creationId xmlns:p14="http://schemas.microsoft.com/office/powerpoint/2010/main" val="782560196"/>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 xmlns:a16="http://schemas.microsoft.com/office/drawing/2014/main" id="{FA1E9FB8-A5B8-436D-AADC-52DC3CEECE8D}"/>
              </a:ext>
            </a:extLst>
          </p:cNvPr>
          <p:cNvSpPr txBox="1">
            <a:spLocks/>
          </p:cNvSpPr>
          <p:nvPr/>
        </p:nvSpPr>
        <p:spPr>
          <a:xfrm>
            <a:off x="387625" y="2205659"/>
            <a:ext cx="2952750" cy="1381539"/>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b="1" dirty="0">
              <a:solidFill>
                <a:srgbClr val="C00000"/>
              </a:solidFill>
            </a:endParaRPr>
          </a:p>
        </p:txBody>
      </p:sp>
      <p:pic>
        <p:nvPicPr>
          <p:cNvPr id="3" name="Picture 2" descr="A screenshot of a social media post&#10;&#10;Description generated with very high confidence">
            <a:extLst>
              <a:ext uri="{FF2B5EF4-FFF2-40B4-BE49-F238E27FC236}">
                <a16:creationId xmlns="" xmlns:a16="http://schemas.microsoft.com/office/drawing/2014/main" id="{1BDF9A02-5F60-47D4-B963-7138E8A4DBBE}"/>
              </a:ext>
            </a:extLst>
          </p:cNvPr>
          <p:cNvPicPr>
            <a:picLocks noChangeAspect="1"/>
          </p:cNvPicPr>
          <p:nvPr/>
        </p:nvPicPr>
        <p:blipFill>
          <a:blip r:embed="rId3"/>
          <a:stretch>
            <a:fillRect/>
          </a:stretch>
        </p:blipFill>
        <p:spPr>
          <a:xfrm>
            <a:off x="1176792" y="1618000"/>
            <a:ext cx="6443207" cy="4152428"/>
          </a:xfrm>
          <a:prstGeom prst="rect">
            <a:avLst/>
          </a:prstGeom>
        </p:spPr>
      </p:pic>
      <p:sp>
        <p:nvSpPr>
          <p:cNvPr id="5" name="TextBox 4"/>
          <p:cNvSpPr txBox="1"/>
          <p:nvPr/>
        </p:nvSpPr>
        <p:spPr>
          <a:xfrm>
            <a:off x="516835" y="92765"/>
            <a:ext cx="8216347" cy="954107"/>
          </a:xfrm>
          <a:prstGeom prst="rect">
            <a:avLst/>
          </a:prstGeom>
          <a:noFill/>
        </p:spPr>
        <p:txBody>
          <a:bodyPr wrap="square" rtlCol="0">
            <a:spAutoFit/>
          </a:bodyPr>
          <a:lstStyle/>
          <a:p>
            <a:r>
              <a:rPr lang="en-US" sz="2800" dirty="0">
                <a:solidFill>
                  <a:schemeClr val="accent1">
                    <a:lumMod val="50000"/>
                  </a:schemeClr>
                </a:solidFill>
              </a:rPr>
              <a:t>Promote Members within Chartered Family – or with unit access code </a:t>
            </a:r>
          </a:p>
        </p:txBody>
      </p:sp>
    </p:spTree>
    <p:extLst>
      <p:ext uri="{BB962C8B-B14F-4D97-AF65-F5344CB8AC3E}">
        <p14:creationId xmlns:p14="http://schemas.microsoft.com/office/powerpoint/2010/main" val="2166186533"/>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 xmlns:a16="http://schemas.microsoft.com/office/drawing/2014/main" id="{FA1E9FB8-A5B8-436D-AADC-52DC3CEECE8D}"/>
              </a:ext>
            </a:extLst>
          </p:cNvPr>
          <p:cNvSpPr txBox="1">
            <a:spLocks/>
          </p:cNvSpPr>
          <p:nvPr/>
        </p:nvSpPr>
        <p:spPr>
          <a:xfrm>
            <a:off x="533399" y="1774936"/>
            <a:ext cx="2952750" cy="3263504"/>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400" dirty="0">
              <a:solidFill>
                <a:schemeClr val="accent1">
                  <a:lumMod val="50000"/>
                </a:schemeClr>
              </a:solidFill>
            </a:endParaRPr>
          </a:p>
        </p:txBody>
      </p:sp>
      <p:pic>
        <p:nvPicPr>
          <p:cNvPr id="2" name="Picture 1"/>
          <p:cNvPicPr>
            <a:picLocks noChangeAspect="1"/>
          </p:cNvPicPr>
          <p:nvPr/>
        </p:nvPicPr>
        <p:blipFill>
          <a:blip r:embed="rId3"/>
          <a:stretch>
            <a:fillRect/>
          </a:stretch>
        </p:blipFill>
        <p:spPr>
          <a:xfrm>
            <a:off x="2531166" y="1774936"/>
            <a:ext cx="3561522" cy="3077050"/>
          </a:xfrm>
          <a:prstGeom prst="rect">
            <a:avLst/>
          </a:prstGeom>
        </p:spPr>
      </p:pic>
      <p:sp>
        <p:nvSpPr>
          <p:cNvPr id="3" name="TextBox 2"/>
          <p:cNvSpPr txBox="1"/>
          <p:nvPr/>
        </p:nvSpPr>
        <p:spPr>
          <a:xfrm>
            <a:off x="861391" y="450574"/>
            <a:ext cx="6745357" cy="954107"/>
          </a:xfrm>
          <a:prstGeom prst="rect">
            <a:avLst/>
          </a:prstGeom>
          <a:noFill/>
        </p:spPr>
        <p:txBody>
          <a:bodyPr wrap="square" rtlCol="0">
            <a:spAutoFit/>
          </a:bodyPr>
          <a:lstStyle/>
          <a:p>
            <a:r>
              <a:rPr lang="en-US" sz="2800" dirty="0">
                <a:solidFill>
                  <a:schemeClr val="accent1">
                    <a:lumMod val="50000"/>
                  </a:schemeClr>
                </a:solidFill>
              </a:rPr>
              <a:t>Youth Protection Training will be Required for each adult volunteer on the recharter </a:t>
            </a:r>
          </a:p>
        </p:txBody>
      </p:sp>
    </p:spTree>
    <p:extLst>
      <p:ext uri="{BB962C8B-B14F-4D97-AF65-F5344CB8AC3E}">
        <p14:creationId xmlns:p14="http://schemas.microsoft.com/office/powerpoint/2010/main" val="2674156649"/>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 xmlns:a16="http://schemas.microsoft.com/office/drawing/2014/main" id="{FA1E9FB8-A5B8-436D-AADC-52DC3CEECE8D}"/>
              </a:ext>
            </a:extLst>
          </p:cNvPr>
          <p:cNvSpPr txBox="1">
            <a:spLocks/>
          </p:cNvSpPr>
          <p:nvPr/>
        </p:nvSpPr>
        <p:spPr>
          <a:xfrm>
            <a:off x="533399" y="2372138"/>
            <a:ext cx="5774636" cy="1444487"/>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solidFill>
                  <a:schemeClr val="accent1">
                    <a:lumMod val="50000"/>
                  </a:schemeClr>
                </a:solidFill>
              </a:rPr>
              <a:t>Unit Renewal Reports – Full and Summary – will remain available for use as needed.</a:t>
            </a:r>
          </a:p>
        </p:txBody>
      </p:sp>
    </p:spTree>
    <p:extLst>
      <p:ext uri="{BB962C8B-B14F-4D97-AF65-F5344CB8AC3E}">
        <p14:creationId xmlns:p14="http://schemas.microsoft.com/office/powerpoint/2010/main" val="353717646"/>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 xmlns:a16="http://schemas.microsoft.com/office/drawing/2014/main" id="{FA1E9FB8-A5B8-436D-AADC-52DC3CEECE8D}"/>
              </a:ext>
            </a:extLst>
          </p:cNvPr>
          <p:cNvSpPr txBox="1">
            <a:spLocks/>
          </p:cNvSpPr>
          <p:nvPr/>
        </p:nvSpPr>
        <p:spPr>
          <a:xfrm>
            <a:off x="495947" y="304801"/>
            <a:ext cx="4433862" cy="530086"/>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chemeClr val="accent1">
                    <a:lumMod val="50000"/>
                  </a:schemeClr>
                </a:solidFill>
              </a:rPr>
              <a:t>Electronic Approval</a:t>
            </a:r>
            <a:endParaRPr lang="en-US" sz="2400" dirty="0">
              <a:solidFill>
                <a:schemeClr val="accent1">
                  <a:lumMod val="50000"/>
                </a:schemeClr>
              </a:solidFill>
            </a:endParaRPr>
          </a:p>
        </p:txBody>
      </p:sp>
      <p:pic>
        <p:nvPicPr>
          <p:cNvPr id="3" name="Picture 2"/>
          <p:cNvPicPr>
            <a:picLocks noChangeAspect="1"/>
          </p:cNvPicPr>
          <p:nvPr/>
        </p:nvPicPr>
        <p:blipFill>
          <a:blip r:embed="rId3"/>
          <a:stretch>
            <a:fillRect/>
          </a:stretch>
        </p:blipFill>
        <p:spPr>
          <a:xfrm>
            <a:off x="212813" y="834887"/>
            <a:ext cx="8740356" cy="5545550"/>
          </a:xfrm>
          <a:prstGeom prst="rect">
            <a:avLst/>
          </a:prstGeom>
        </p:spPr>
      </p:pic>
    </p:spTree>
    <p:extLst>
      <p:ext uri="{BB962C8B-B14F-4D97-AF65-F5344CB8AC3E}">
        <p14:creationId xmlns:p14="http://schemas.microsoft.com/office/powerpoint/2010/main" val="3577024996"/>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 xmlns:a16="http://schemas.microsoft.com/office/drawing/2014/main" id="{FA1E9FB8-A5B8-436D-AADC-52DC3CEECE8D}"/>
              </a:ext>
            </a:extLst>
          </p:cNvPr>
          <p:cNvSpPr txBox="1">
            <a:spLocks/>
          </p:cNvSpPr>
          <p:nvPr/>
        </p:nvSpPr>
        <p:spPr>
          <a:xfrm>
            <a:off x="533398" y="543340"/>
            <a:ext cx="4369905" cy="636103"/>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chemeClr val="accent1">
                    <a:lumMod val="50000"/>
                  </a:schemeClr>
                </a:solidFill>
              </a:rPr>
              <a:t>Electronic Payment</a:t>
            </a:r>
          </a:p>
        </p:txBody>
      </p:sp>
      <p:pic>
        <p:nvPicPr>
          <p:cNvPr id="3" name="Picture 2"/>
          <p:cNvPicPr>
            <a:picLocks noChangeAspect="1"/>
          </p:cNvPicPr>
          <p:nvPr/>
        </p:nvPicPr>
        <p:blipFill>
          <a:blip r:embed="rId3"/>
          <a:stretch>
            <a:fillRect/>
          </a:stretch>
        </p:blipFill>
        <p:spPr>
          <a:xfrm>
            <a:off x="272097" y="1073425"/>
            <a:ext cx="8514094" cy="5346237"/>
          </a:xfrm>
          <a:prstGeom prst="rect">
            <a:avLst/>
          </a:prstGeom>
        </p:spPr>
      </p:pic>
    </p:spTree>
    <p:extLst>
      <p:ext uri="{BB962C8B-B14F-4D97-AF65-F5344CB8AC3E}">
        <p14:creationId xmlns:p14="http://schemas.microsoft.com/office/powerpoint/2010/main" val="777985498"/>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6936" y="887896"/>
            <a:ext cx="7590485" cy="4765481"/>
          </a:xfrm>
          <a:prstGeom prst="rect">
            <a:avLst/>
          </a:prstGeom>
        </p:spPr>
      </p:pic>
      <p:sp>
        <p:nvSpPr>
          <p:cNvPr id="4" name="TextBox 3"/>
          <p:cNvSpPr txBox="1"/>
          <p:nvPr/>
        </p:nvSpPr>
        <p:spPr>
          <a:xfrm>
            <a:off x="424070" y="212035"/>
            <a:ext cx="5088834" cy="523220"/>
          </a:xfrm>
          <a:prstGeom prst="rect">
            <a:avLst/>
          </a:prstGeom>
          <a:noFill/>
        </p:spPr>
        <p:txBody>
          <a:bodyPr wrap="square" rtlCol="0">
            <a:spAutoFit/>
          </a:bodyPr>
          <a:lstStyle/>
          <a:p>
            <a:r>
              <a:rPr lang="en-US" sz="2800" dirty="0">
                <a:solidFill>
                  <a:schemeClr val="accent1">
                    <a:lumMod val="50000"/>
                  </a:schemeClr>
                </a:solidFill>
              </a:rPr>
              <a:t>     Payment Confirmation</a:t>
            </a:r>
          </a:p>
        </p:txBody>
      </p:sp>
    </p:spTree>
    <p:extLst>
      <p:ext uri="{BB962C8B-B14F-4D97-AF65-F5344CB8AC3E}">
        <p14:creationId xmlns:p14="http://schemas.microsoft.com/office/powerpoint/2010/main" val="2975047001"/>
      </p:ext>
    </p:extLst>
  </p:cSld>
  <p:clrMapOvr>
    <a:masterClrMapping/>
  </p:clrMapOvr>
  <mc:AlternateContent xmlns:mc="http://schemas.openxmlformats.org/markup-compatibility/2006" xmlns:p14="http://schemas.microsoft.com/office/powerpoint/2010/main">
    <mc:Choice Requires="p14">
      <p:transition advClick="0" advTm="7000">
        <p14:reveal/>
      </p:transition>
    </mc:Choice>
    <mc:Fallback xmlns="">
      <p:transition advClick="0" advTm="7000">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TotalTime>
  <Words>525</Words>
  <Application>Microsoft Macintosh PowerPoint</Application>
  <PresentationFormat>On-screen Show (4:3)</PresentationFormat>
  <Paragraphs>32</Paragraphs>
  <Slides>10</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Calibri</vt:lpstr>
      <vt:lpstr>Calibri Light</vt:lpstr>
      <vt:lpstr>Arial</vt:lpstr>
      <vt:lpstr>1_Office Theme</vt:lpstr>
      <vt:lpstr>2_Office Theme</vt:lpstr>
      <vt:lpstr>Updated Internet Rechartering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Saladin, Rebecca</dc:creator>
  <cp:lastModifiedBy>Microsoft Office User</cp:lastModifiedBy>
  <cp:revision>71</cp:revision>
  <cp:lastPrinted>2017-09-13T18:40:23Z</cp:lastPrinted>
  <dcterms:created xsi:type="dcterms:W3CDTF">2016-02-09T17:54:18Z</dcterms:created>
  <dcterms:modified xsi:type="dcterms:W3CDTF">2017-09-13T20:50:29Z</dcterms:modified>
</cp:coreProperties>
</file>