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handoutMasterIdLst>
    <p:handoutMasterId r:id="rId64"/>
  </p:handoutMasterIdLst>
  <p:sldIdLst>
    <p:sldId id="257" r:id="rId2"/>
    <p:sldId id="256" r:id="rId3"/>
    <p:sldId id="261" r:id="rId4"/>
    <p:sldId id="260" r:id="rId5"/>
    <p:sldId id="265" r:id="rId6"/>
    <p:sldId id="264" r:id="rId7"/>
    <p:sldId id="263" r:id="rId8"/>
    <p:sldId id="262" r:id="rId9"/>
    <p:sldId id="277" r:id="rId10"/>
    <p:sldId id="266" r:id="rId11"/>
    <p:sldId id="276" r:id="rId12"/>
    <p:sldId id="259" r:id="rId13"/>
    <p:sldId id="258" r:id="rId14"/>
    <p:sldId id="278" r:id="rId15"/>
    <p:sldId id="275" r:id="rId16"/>
    <p:sldId id="274" r:id="rId17"/>
    <p:sldId id="279" r:id="rId18"/>
    <p:sldId id="272" r:id="rId19"/>
    <p:sldId id="271" r:id="rId20"/>
    <p:sldId id="270" r:id="rId21"/>
    <p:sldId id="297" r:id="rId22"/>
    <p:sldId id="294" r:id="rId23"/>
    <p:sldId id="295" r:id="rId24"/>
    <p:sldId id="296" r:id="rId25"/>
    <p:sldId id="292" r:id="rId26"/>
    <p:sldId id="293" r:id="rId27"/>
    <p:sldId id="291" r:id="rId28"/>
    <p:sldId id="290" r:id="rId29"/>
    <p:sldId id="289" r:id="rId30"/>
    <p:sldId id="288" r:id="rId31"/>
    <p:sldId id="298" r:id="rId32"/>
    <p:sldId id="287" r:id="rId33"/>
    <p:sldId id="269" r:id="rId34"/>
    <p:sldId id="299" r:id="rId35"/>
    <p:sldId id="321" r:id="rId36"/>
    <p:sldId id="300" r:id="rId37"/>
    <p:sldId id="286" r:id="rId38"/>
    <p:sldId id="301" r:id="rId39"/>
    <p:sldId id="285" r:id="rId40"/>
    <p:sldId id="284" r:id="rId41"/>
    <p:sldId id="283" r:id="rId42"/>
    <p:sldId id="302" r:id="rId43"/>
    <p:sldId id="316" r:id="rId44"/>
    <p:sldId id="303" r:id="rId45"/>
    <p:sldId id="330" r:id="rId46"/>
    <p:sldId id="331" r:id="rId47"/>
    <p:sldId id="332" r:id="rId48"/>
    <p:sldId id="333" r:id="rId49"/>
    <p:sldId id="334" r:id="rId50"/>
    <p:sldId id="335" r:id="rId51"/>
    <p:sldId id="336" r:id="rId52"/>
    <p:sldId id="337" r:id="rId53"/>
    <p:sldId id="338" r:id="rId54"/>
    <p:sldId id="339" r:id="rId55"/>
    <p:sldId id="340" r:id="rId56"/>
    <p:sldId id="341" r:id="rId57"/>
    <p:sldId id="342" r:id="rId58"/>
    <p:sldId id="317" r:id="rId59"/>
    <p:sldId id="282" r:id="rId60"/>
    <p:sldId id="318" r:id="rId61"/>
    <p:sldId id="320" r:id="rId62"/>
    <p:sldId id="267" r:id="rId63"/>
  </p:sldIdLst>
  <p:sldSz cx="9144000" cy="6858000" type="screen4x3"/>
  <p:notesSz cx="9601200" cy="7315200"/>
  <p:defaultTextStyle>
    <a:defPPr>
      <a:defRPr lang="en-US"/>
    </a:defPPr>
    <a:lvl1pPr algn="ctr" rtl="0" fontAlgn="base">
      <a:spcBef>
        <a:spcPct val="0"/>
      </a:spcBef>
      <a:spcAft>
        <a:spcPct val="0"/>
      </a:spcAft>
      <a:defRPr sz="5400" kern="1200">
        <a:solidFill>
          <a:schemeClr val="tx1"/>
        </a:solidFill>
        <a:latin typeface="1942 report" pitchFamily="1" charset="0"/>
        <a:ea typeface="+mn-ea"/>
        <a:cs typeface="+mn-cs"/>
      </a:defRPr>
    </a:lvl1pPr>
    <a:lvl2pPr marL="457200" algn="ctr" rtl="0" fontAlgn="base">
      <a:spcBef>
        <a:spcPct val="0"/>
      </a:spcBef>
      <a:spcAft>
        <a:spcPct val="0"/>
      </a:spcAft>
      <a:defRPr sz="5400" kern="1200">
        <a:solidFill>
          <a:schemeClr val="tx1"/>
        </a:solidFill>
        <a:latin typeface="1942 report" pitchFamily="1" charset="0"/>
        <a:ea typeface="+mn-ea"/>
        <a:cs typeface="+mn-cs"/>
      </a:defRPr>
    </a:lvl2pPr>
    <a:lvl3pPr marL="914400" algn="ctr" rtl="0" fontAlgn="base">
      <a:spcBef>
        <a:spcPct val="0"/>
      </a:spcBef>
      <a:spcAft>
        <a:spcPct val="0"/>
      </a:spcAft>
      <a:defRPr sz="5400" kern="1200">
        <a:solidFill>
          <a:schemeClr val="tx1"/>
        </a:solidFill>
        <a:latin typeface="1942 report" pitchFamily="1" charset="0"/>
        <a:ea typeface="+mn-ea"/>
        <a:cs typeface="+mn-cs"/>
      </a:defRPr>
    </a:lvl3pPr>
    <a:lvl4pPr marL="1371600" algn="ctr" rtl="0" fontAlgn="base">
      <a:spcBef>
        <a:spcPct val="0"/>
      </a:spcBef>
      <a:spcAft>
        <a:spcPct val="0"/>
      </a:spcAft>
      <a:defRPr sz="5400" kern="1200">
        <a:solidFill>
          <a:schemeClr val="tx1"/>
        </a:solidFill>
        <a:latin typeface="1942 report" pitchFamily="1" charset="0"/>
        <a:ea typeface="+mn-ea"/>
        <a:cs typeface="+mn-cs"/>
      </a:defRPr>
    </a:lvl4pPr>
    <a:lvl5pPr marL="1828800" algn="ctr" rtl="0" fontAlgn="base">
      <a:spcBef>
        <a:spcPct val="0"/>
      </a:spcBef>
      <a:spcAft>
        <a:spcPct val="0"/>
      </a:spcAft>
      <a:defRPr sz="5400" kern="1200">
        <a:solidFill>
          <a:schemeClr val="tx1"/>
        </a:solidFill>
        <a:latin typeface="1942 report" pitchFamily="1" charset="0"/>
        <a:ea typeface="+mn-ea"/>
        <a:cs typeface="+mn-cs"/>
      </a:defRPr>
    </a:lvl5pPr>
    <a:lvl6pPr marL="2286000" algn="l" defTabSz="914400" rtl="0" eaLnBrk="1" latinLnBrk="0" hangingPunct="1">
      <a:defRPr sz="5400" kern="1200">
        <a:solidFill>
          <a:schemeClr val="tx1"/>
        </a:solidFill>
        <a:latin typeface="1942 report" pitchFamily="1" charset="0"/>
        <a:ea typeface="+mn-ea"/>
        <a:cs typeface="+mn-cs"/>
      </a:defRPr>
    </a:lvl6pPr>
    <a:lvl7pPr marL="2743200" algn="l" defTabSz="914400" rtl="0" eaLnBrk="1" latinLnBrk="0" hangingPunct="1">
      <a:defRPr sz="5400" kern="1200">
        <a:solidFill>
          <a:schemeClr val="tx1"/>
        </a:solidFill>
        <a:latin typeface="1942 report" pitchFamily="1" charset="0"/>
        <a:ea typeface="+mn-ea"/>
        <a:cs typeface="+mn-cs"/>
      </a:defRPr>
    </a:lvl7pPr>
    <a:lvl8pPr marL="3200400" algn="l" defTabSz="914400" rtl="0" eaLnBrk="1" latinLnBrk="0" hangingPunct="1">
      <a:defRPr sz="5400" kern="1200">
        <a:solidFill>
          <a:schemeClr val="tx1"/>
        </a:solidFill>
        <a:latin typeface="1942 report" pitchFamily="1" charset="0"/>
        <a:ea typeface="+mn-ea"/>
        <a:cs typeface="+mn-cs"/>
      </a:defRPr>
    </a:lvl8pPr>
    <a:lvl9pPr marL="3657600" algn="l" defTabSz="914400" rtl="0" eaLnBrk="1" latinLnBrk="0" hangingPunct="1">
      <a:defRPr sz="5400" kern="1200">
        <a:solidFill>
          <a:schemeClr val="tx1"/>
        </a:solidFill>
        <a:latin typeface="1942 report" pitchFamily="1"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51" autoAdjust="0"/>
    <p:restoredTop sz="97143" autoAdjust="0"/>
  </p:normalViewPr>
  <p:slideViewPr>
    <p:cSldViewPr>
      <p:cViewPr>
        <p:scale>
          <a:sx n="66" d="100"/>
          <a:sy n="66" d="100"/>
        </p:scale>
        <p:origin x="-1484" y="-20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474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4160838" cy="3651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l" defTabSz="966788" eaLnBrk="0" hangingPunct="0">
              <a:defRPr sz="1300"/>
            </a:lvl1pPr>
          </a:lstStyle>
          <a:p>
            <a:endParaRPr lang="en-US"/>
          </a:p>
        </p:txBody>
      </p:sp>
      <p:sp>
        <p:nvSpPr>
          <p:cNvPr id="77827" name="Rectangle 3"/>
          <p:cNvSpPr>
            <a:spLocks noGrp="1" noChangeArrowheads="1"/>
          </p:cNvSpPr>
          <p:nvPr>
            <p:ph type="dt" sz="quarter" idx="1"/>
          </p:nvPr>
        </p:nvSpPr>
        <p:spPr bwMode="auto">
          <a:xfrm>
            <a:off x="5438775" y="0"/>
            <a:ext cx="4160838" cy="3651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eaLnBrk="0" hangingPunct="0">
              <a:defRPr sz="1300"/>
            </a:lvl1pPr>
          </a:lstStyle>
          <a:p>
            <a:fld id="{74317EE8-1D98-4108-9903-5DF1A454D2FA}" type="datetimeFigureOut">
              <a:rPr lang="en-US"/>
              <a:pPr/>
              <a:t>9/8/2011</a:t>
            </a:fld>
            <a:endParaRPr lang="en-US"/>
          </a:p>
        </p:txBody>
      </p:sp>
      <p:sp>
        <p:nvSpPr>
          <p:cNvPr id="77828" name="Rectangle 4"/>
          <p:cNvSpPr>
            <a:spLocks noGrp="1" noChangeArrowheads="1"/>
          </p:cNvSpPr>
          <p:nvPr>
            <p:ph type="ftr" sz="quarter" idx="2"/>
          </p:nvPr>
        </p:nvSpPr>
        <p:spPr bwMode="auto">
          <a:xfrm>
            <a:off x="0" y="6948488"/>
            <a:ext cx="4160838" cy="3651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l" defTabSz="966788" eaLnBrk="0" hangingPunct="0">
              <a:defRPr sz="1300"/>
            </a:lvl1pPr>
          </a:lstStyle>
          <a:p>
            <a:endParaRPr lang="en-US"/>
          </a:p>
        </p:txBody>
      </p:sp>
      <p:sp>
        <p:nvSpPr>
          <p:cNvPr id="77829" name="Rectangle 5"/>
          <p:cNvSpPr>
            <a:spLocks noGrp="1" noChangeArrowheads="1"/>
          </p:cNvSpPr>
          <p:nvPr>
            <p:ph type="sldNum" sz="quarter" idx="3"/>
          </p:nvPr>
        </p:nvSpPr>
        <p:spPr bwMode="auto">
          <a:xfrm>
            <a:off x="5438775" y="6948488"/>
            <a:ext cx="4160838" cy="3651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eaLnBrk="0" hangingPunct="0">
              <a:defRPr sz="1300"/>
            </a:lvl1pPr>
          </a:lstStyle>
          <a:p>
            <a:fld id="{3BB67E77-59D3-4A50-A2A1-88C0D19DFB3E}" type="slidenum">
              <a:rPr lang="en-US"/>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sz="quarter"/>
          </p:nvPr>
        </p:nvSpPr>
        <p:spPr>
          <a:xfrm>
            <a:off x="3581400" y="685800"/>
            <a:ext cx="5561013" cy="3352800"/>
          </a:xfrm>
        </p:spPr>
        <p:txBody>
          <a:bodyPr/>
          <a:lstStyle>
            <a:lvl1pPr>
              <a:defRPr>
                <a:solidFill>
                  <a:schemeClr val="bg2"/>
                </a:solidFill>
                <a:effectLst>
                  <a:outerShdw blurRad="38100" dist="38100" dir="2700000" algn="tl">
                    <a:srgbClr val="000000"/>
                  </a:outerShdw>
                </a:effectLst>
              </a:defRPr>
            </a:lvl1pPr>
          </a:lstStyle>
          <a:p>
            <a:r>
              <a:rPr lang="en-US"/>
              <a:t>Click to edit Master title style</a:t>
            </a:r>
          </a:p>
        </p:txBody>
      </p:sp>
      <p:sp>
        <p:nvSpPr>
          <p:cNvPr id="5123" name="Rectangle 3"/>
          <p:cNvSpPr>
            <a:spLocks noGrp="1" noChangeArrowheads="1"/>
          </p:cNvSpPr>
          <p:nvPr>
            <p:ph type="subTitle" sz="quarter" idx="1"/>
          </p:nvPr>
        </p:nvSpPr>
        <p:spPr>
          <a:xfrm>
            <a:off x="5181600" y="4038600"/>
            <a:ext cx="3960813" cy="1752600"/>
          </a:xfrm>
          <a:ln w="9525">
            <a:headEnd/>
            <a:tailEnd/>
          </a:ln>
        </p:spPr>
        <p:txBody>
          <a:bodyPr lIns="92075" tIns="46038" rIns="92075" bIns="46038" anchor="ctr"/>
          <a:lstStyle>
            <a:lvl1pPr marL="0" indent="0" algn="ctr">
              <a:buFont typeface="Wingdings" pitchFamily="2" charset="2"/>
              <a:buNone/>
              <a:defRPr>
                <a:solidFill>
                  <a:schemeClr val="bg2"/>
                </a:solidFill>
              </a:defRPr>
            </a:lvl1pPr>
          </a:lstStyle>
          <a:p>
            <a:r>
              <a:rPr lang="en-US"/>
              <a:t>Click to edit Master subtitle style</a:t>
            </a:r>
          </a:p>
        </p:txBody>
      </p:sp>
      <p:sp>
        <p:nvSpPr>
          <p:cNvPr id="4" name="Rectangle 4"/>
          <p:cNvSpPr>
            <a:spLocks noGrp="1" noChangeArrowheads="1"/>
          </p:cNvSpPr>
          <p:nvPr>
            <p:ph type="dt" sz="quarter" idx="10"/>
          </p:nvPr>
        </p:nvSpPr>
        <p:spPr>
          <a:xfrm>
            <a:off x="685800" y="6248400"/>
            <a:ext cx="1905000" cy="457200"/>
          </a:xfrm>
        </p:spPr>
        <p:txBody>
          <a:bodyPr/>
          <a:lstStyle>
            <a:lvl1pPr>
              <a:defRPr>
                <a:solidFill>
                  <a:srgbClr val="EAEAEA"/>
                </a:solidFill>
              </a:defRPr>
            </a:lvl1pPr>
          </a:lstStyle>
          <a:p>
            <a:pPr>
              <a:defRPr/>
            </a:pPr>
            <a:endParaRPr lang="en-US"/>
          </a:p>
        </p:txBody>
      </p:sp>
      <p:sp>
        <p:nvSpPr>
          <p:cNvPr id="5" name="Rectangle 5"/>
          <p:cNvSpPr>
            <a:spLocks noGrp="1" noChangeArrowheads="1"/>
          </p:cNvSpPr>
          <p:nvPr>
            <p:ph type="ftr" sz="quarter" idx="11"/>
          </p:nvPr>
        </p:nvSpPr>
        <p:spPr>
          <a:xfrm>
            <a:off x="3124200" y="6248400"/>
            <a:ext cx="2895600" cy="457200"/>
          </a:xfrm>
        </p:spPr>
        <p:txBody>
          <a:bodyPr/>
          <a:lstStyle>
            <a:lvl1pPr>
              <a:defRPr>
                <a:solidFill>
                  <a:srgbClr val="EAEAEA"/>
                </a:solidFill>
              </a:defRPr>
            </a:lvl1pPr>
          </a:lstStyle>
          <a:p>
            <a:pPr>
              <a:defRPr/>
            </a:pPr>
            <a:endParaRPr lang="en-US"/>
          </a:p>
        </p:txBody>
      </p:sp>
      <p:sp>
        <p:nvSpPr>
          <p:cNvPr id="6" name="Rectangle 6"/>
          <p:cNvSpPr>
            <a:spLocks noGrp="1" noChangeArrowheads="1"/>
          </p:cNvSpPr>
          <p:nvPr>
            <p:ph type="sldNum" sz="quarter" idx="12"/>
          </p:nvPr>
        </p:nvSpPr>
        <p:spPr>
          <a:xfrm>
            <a:off x="6553200" y="6248400"/>
            <a:ext cx="1905000" cy="457200"/>
          </a:xfrm>
        </p:spPr>
        <p:txBody>
          <a:bodyPr/>
          <a:lstStyle>
            <a:lvl1pPr>
              <a:defRPr>
                <a:solidFill>
                  <a:srgbClr val="EAEAEA"/>
                </a:solidFill>
              </a:defRPr>
            </a:lvl1pPr>
          </a:lstStyle>
          <a:p>
            <a:pPr>
              <a:defRPr/>
            </a:pPr>
            <a:fld id="{77DED724-8C29-4F36-BD97-3915A1E427A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sz="half" idx="10"/>
          </p:nvPr>
        </p:nvSpPr>
        <p:spPr>
          <a:ln/>
        </p:spPr>
        <p:txBody>
          <a:bodyPr/>
          <a:lstStyle>
            <a:lvl1pPr>
              <a:defRPr/>
            </a:lvl1pPr>
          </a:lstStyle>
          <a:p>
            <a:pPr>
              <a:defRPr/>
            </a:pPr>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
        <p:nvSpPr>
          <p:cNvPr id="6" name="Rectangle 5"/>
          <p:cNvSpPr>
            <a:spLocks noGrp="1" noChangeArrowheads="1"/>
          </p:cNvSpPr>
          <p:nvPr>
            <p:ph type="sldNum" sz="quarter" idx="12"/>
          </p:nvPr>
        </p:nvSpPr>
        <p:spPr>
          <a:ln/>
        </p:spPr>
        <p:txBody>
          <a:bodyPr/>
          <a:lstStyle>
            <a:lvl1pPr>
              <a:defRPr/>
            </a:lvl1pPr>
          </a:lstStyle>
          <a:p>
            <a:pPr>
              <a:defRPr/>
            </a:pPr>
            <a:fld id="{7D866442-919F-42ED-B573-EFB334BAC71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sz="half" idx="10"/>
          </p:nvPr>
        </p:nvSpPr>
        <p:spPr>
          <a:ln/>
        </p:spPr>
        <p:txBody>
          <a:bodyPr/>
          <a:lstStyle>
            <a:lvl1pPr>
              <a:defRPr/>
            </a:lvl1pPr>
          </a:lstStyle>
          <a:p>
            <a:pPr>
              <a:defRPr/>
            </a:pPr>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
        <p:nvSpPr>
          <p:cNvPr id="6" name="Rectangle 5"/>
          <p:cNvSpPr>
            <a:spLocks noGrp="1" noChangeArrowheads="1"/>
          </p:cNvSpPr>
          <p:nvPr>
            <p:ph type="sldNum" sz="quarter" idx="12"/>
          </p:nvPr>
        </p:nvSpPr>
        <p:spPr>
          <a:ln/>
        </p:spPr>
        <p:txBody>
          <a:bodyPr/>
          <a:lstStyle>
            <a:lvl1pPr>
              <a:defRPr/>
            </a:lvl1pPr>
          </a:lstStyle>
          <a:p>
            <a:pPr>
              <a:defRPr/>
            </a:pPr>
            <a:fld id="{E73C28C4-1D21-4948-8046-719AC52CCC9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371600" y="19812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57800" y="19812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dt" sz="half" idx="10"/>
          </p:nvPr>
        </p:nvSpPr>
        <p:spPr>
          <a:ln/>
        </p:spPr>
        <p:txBody>
          <a:bodyPr/>
          <a:lstStyle>
            <a:lvl1pPr>
              <a:defRPr/>
            </a:lvl1pPr>
          </a:lstStyle>
          <a:p>
            <a:pPr>
              <a:defRPr/>
            </a:pPr>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
        <p:nvSpPr>
          <p:cNvPr id="7" name="Rectangle 5"/>
          <p:cNvSpPr>
            <a:spLocks noGrp="1" noChangeArrowheads="1"/>
          </p:cNvSpPr>
          <p:nvPr>
            <p:ph type="sldNum" sz="quarter" idx="12"/>
          </p:nvPr>
        </p:nvSpPr>
        <p:spPr>
          <a:ln/>
        </p:spPr>
        <p:txBody>
          <a:bodyPr/>
          <a:lstStyle>
            <a:lvl1pPr>
              <a:defRPr/>
            </a:lvl1pPr>
          </a:lstStyle>
          <a:p>
            <a:pPr>
              <a:defRPr/>
            </a:pPr>
            <a:fld id="{F5498522-A610-4A1E-AFCD-D0070A13A4B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dt" sz="half" idx="10"/>
          </p:nvPr>
        </p:nvSpPr>
        <p:spPr>
          <a:ln/>
        </p:spPr>
        <p:txBody>
          <a:bodyPr/>
          <a:lstStyle>
            <a:lvl1pPr>
              <a:defRPr/>
            </a:lvl1pPr>
          </a:lstStyle>
          <a:p>
            <a:pPr>
              <a:defRPr/>
            </a:pPr>
            <a:endParaRPr lang="en-US"/>
          </a:p>
        </p:txBody>
      </p:sp>
      <p:sp>
        <p:nvSpPr>
          <p:cNvPr id="8" name="Rectangle 4"/>
          <p:cNvSpPr>
            <a:spLocks noGrp="1" noChangeArrowheads="1"/>
          </p:cNvSpPr>
          <p:nvPr>
            <p:ph type="ftr" sz="quarter" idx="11"/>
          </p:nvPr>
        </p:nvSpPr>
        <p:spPr>
          <a:ln/>
        </p:spPr>
        <p:txBody>
          <a:bodyPr/>
          <a:lstStyle>
            <a:lvl1pPr>
              <a:defRPr/>
            </a:lvl1pPr>
          </a:lstStyle>
          <a:p>
            <a:pPr>
              <a:defRPr/>
            </a:pPr>
            <a:endParaRPr lang="en-US"/>
          </a:p>
        </p:txBody>
      </p:sp>
      <p:sp>
        <p:nvSpPr>
          <p:cNvPr id="9" name="Rectangle 5"/>
          <p:cNvSpPr>
            <a:spLocks noGrp="1" noChangeArrowheads="1"/>
          </p:cNvSpPr>
          <p:nvPr>
            <p:ph type="sldNum" sz="quarter" idx="12"/>
          </p:nvPr>
        </p:nvSpPr>
        <p:spPr>
          <a:ln/>
        </p:spPr>
        <p:txBody>
          <a:bodyPr/>
          <a:lstStyle>
            <a:lvl1pPr>
              <a:defRPr/>
            </a:lvl1pPr>
          </a:lstStyle>
          <a:p>
            <a:pPr>
              <a:defRPr/>
            </a:pPr>
            <a:fld id="{6FF5D548-35DF-41F6-9EF3-851E0EEE4C1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dt" sz="half" idx="10"/>
          </p:nvPr>
        </p:nvSpPr>
        <p:spPr>
          <a:ln/>
        </p:spPr>
        <p:txBody>
          <a:bodyPr/>
          <a:lstStyle>
            <a:lvl1pPr>
              <a:defRPr/>
            </a:lvl1pPr>
          </a:lstStyle>
          <a:p>
            <a:pPr>
              <a:defRPr/>
            </a:pPr>
            <a:endParaRPr lang="en-US"/>
          </a:p>
        </p:txBody>
      </p:sp>
      <p:sp>
        <p:nvSpPr>
          <p:cNvPr id="4" name="Rectangle 4"/>
          <p:cNvSpPr>
            <a:spLocks noGrp="1" noChangeArrowheads="1"/>
          </p:cNvSpPr>
          <p:nvPr>
            <p:ph type="ftr" sz="quarter" idx="11"/>
          </p:nvPr>
        </p:nvSpPr>
        <p:spPr>
          <a:ln/>
        </p:spPr>
        <p:txBody>
          <a:bodyPr/>
          <a:lstStyle>
            <a:lvl1pPr>
              <a:defRPr/>
            </a:lvl1pPr>
          </a:lstStyle>
          <a:p>
            <a:pPr>
              <a:defRPr/>
            </a:pPr>
            <a:endParaRPr lang="en-US"/>
          </a:p>
        </p:txBody>
      </p:sp>
      <p:sp>
        <p:nvSpPr>
          <p:cNvPr id="5" name="Rectangle 5"/>
          <p:cNvSpPr>
            <a:spLocks noGrp="1" noChangeArrowheads="1"/>
          </p:cNvSpPr>
          <p:nvPr>
            <p:ph type="sldNum" sz="quarter" idx="12"/>
          </p:nvPr>
        </p:nvSpPr>
        <p:spPr>
          <a:ln/>
        </p:spPr>
        <p:txBody>
          <a:bodyPr/>
          <a:lstStyle>
            <a:lvl1pPr>
              <a:defRPr/>
            </a:lvl1pPr>
          </a:lstStyle>
          <a:p>
            <a:pPr>
              <a:defRPr/>
            </a:pPr>
            <a:fld id="{9C62BCC3-CFF2-49BF-AE5A-9CB8855DBEB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sz="half" idx="10"/>
          </p:nvPr>
        </p:nvSpPr>
        <p:spPr>
          <a:ln/>
        </p:spPr>
        <p:txBody>
          <a:bodyPr/>
          <a:lstStyle>
            <a:lvl1pPr>
              <a:defRPr/>
            </a:lvl1pPr>
          </a:lstStyle>
          <a:p>
            <a:pPr>
              <a:defRPr/>
            </a:pPr>
            <a:endParaRPr lang="en-US"/>
          </a:p>
        </p:txBody>
      </p:sp>
      <p:sp>
        <p:nvSpPr>
          <p:cNvPr id="3" name="Rectangle 4"/>
          <p:cNvSpPr>
            <a:spLocks noGrp="1" noChangeArrowheads="1"/>
          </p:cNvSpPr>
          <p:nvPr>
            <p:ph type="ftr" sz="quarter" idx="11"/>
          </p:nvPr>
        </p:nvSpPr>
        <p:spPr>
          <a:ln/>
        </p:spPr>
        <p:txBody>
          <a:bodyPr/>
          <a:lstStyle>
            <a:lvl1pPr>
              <a:defRPr/>
            </a:lvl1pPr>
          </a:lstStyle>
          <a:p>
            <a:pPr>
              <a:defRPr/>
            </a:pPr>
            <a:endParaRPr lang="en-US"/>
          </a:p>
        </p:txBody>
      </p:sp>
      <p:sp>
        <p:nvSpPr>
          <p:cNvPr id="4" name="Rectangle 5"/>
          <p:cNvSpPr>
            <a:spLocks noGrp="1" noChangeArrowheads="1"/>
          </p:cNvSpPr>
          <p:nvPr>
            <p:ph type="sldNum" sz="quarter" idx="12"/>
          </p:nvPr>
        </p:nvSpPr>
        <p:spPr>
          <a:ln/>
        </p:spPr>
        <p:txBody>
          <a:bodyPr/>
          <a:lstStyle>
            <a:lvl1pPr>
              <a:defRPr/>
            </a:lvl1pPr>
          </a:lstStyle>
          <a:p>
            <a:pPr>
              <a:defRPr/>
            </a:pPr>
            <a:fld id="{9E7C0AAE-787B-43D4-B3C1-98A95A06389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sz="half" idx="10"/>
          </p:nvPr>
        </p:nvSpPr>
        <p:spPr>
          <a:ln/>
        </p:spPr>
        <p:txBody>
          <a:bodyPr/>
          <a:lstStyle>
            <a:lvl1pPr>
              <a:defRPr/>
            </a:lvl1pPr>
          </a:lstStyle>
          <a:p>
            <a:pPr>
              <a:defRPr/>
            </a:pPr>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
        <p:nvSpPr>
          <p:cNvPr id="7" name="Rectangle 5"/>
          <p:cNvSpPr>
            <a:spLocks noGrp="1" noChangeArrowheads="1"/>
          </p:cNvSpPr>
          <p:nvPr>
            <p:ph type="sldNum" sz="quarter" idx="12"/>
          </p:nvPr>
        </p:nvSpPr>
        <p:spPr>
          <a:ln/>
        </p:spPr>
        <p:txBody>
          <a:bodyPr/>
          <a:lstStyle>
            <a:lvl1pPr>
              <a:defRPr/>
            </a:lvl1pPr>
          </a:lstStyle>
          <a:p>
            <a:pPr>
              <a:defRPr/>
            </a:pPr>
            <a:fld id="{4913B163-F9F5-4AC0-A5DA-5ECAD8F8F5F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sz="half" idx="10"/>
          </p:nvPr>
        </p:nvSpPr>
        <p:spPr>
          <a:ln/>
        </p:spPr>
        <p:txBody>
          <a:bodyPr/>
          <a:lstStyle>
            <a:lvl1pPr>
              <a:defRPr/>
            </a:lvl1pPr>
          </a:lstStyle>
          <a:p>
            <a:pPr>
              <a:defRPr/>
            </a:pPr>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
        <p:nvSpPr>
          <p:cNvPr id="7" name="Rectangle 5"/>
          <p:cNvSpPr>
            <a:spLocks noGrp="1" noChangeArrowheads="1"/>
          </p:cNvSpPr>
          <p:nvPr>
            <p:ph type="sldNum" sz="quarter" idx="12"/>
          </p:nvPr>
        </p:nvSpPr>
        <p:spPr>
          <a:ln/>
        </p:spPr>
        <p:txBody>
          <a:bodyPr/>
          <a:lstStyle>
            <a:lvl1pPr>
              <a:defRPr/>
            </a:lvl1pPr>
          </a:lstStyle>
          <a:p>
            <a:pPr>
              <a:defRPr/>
            </a:pPr>
            <a:fld id="{E0D7D9EE-C33D-476D-AC00-ADEB72446EB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sz="half" idx="10"/>
          </p:nvPr>
        </p:nvSpPr>
        <p:spPr>
          <a:ln/>
        </p:spPr>
        <p:txBody>
          <a:bodyPr/>
          <a:lstStyle>
            <a:lvl1pPr>
              <a:defRPr/>
            </a:lvl1pPr>
          </a:lstStyle>
          <a:p>
            <a:pPr>
              <a:defRPr/>
            </a:pPr>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
        <p:nvSpPr>
          <p:cNvPr id="6" name="Rectangle 5"/>
          <p:cNvSpPr>
            <a:spLocks noGrp="1" noChangeArrowheads="1"/>
          </p:cNvSpPr>
          <p:nvPr>
            <p:ph type="sldNum" sz="quarter" idx="12"/>
          </p:nvPr>
        </p:nvSpPr>
        <p:spPr>
          <a:ln/>
        </p:spPr>
        <p:txBody>
          <a:bodyPr/>
          <a:lstStyle>
            <a:lvl1pPr>
              <a:defRPr/>
            </a:lvl1pPr>
          </a:lstStyle>
          <a:p>
            <a:pPr>
              <a:defRPr/>
            </a:pPr>
            <a:fld id="{1033BF27-8E61-47BC-80C7-706C69C2493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6600" y="533400"/>
            <a:ext cx="1905000" cy="556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371600" y="533400"/>
            <a:ext cx="5562600" cy="556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sz="half" idx="10"/>
          </p:nvPr>
        </p:nvSpPr>
        <p:spPr>
          <a:ln/>
        </p:spPr>
        <p:txBody>
          <a:bodyPr/>
          <a:lstStyle>
            <a:lvl1pPr>
              <a:defRPr/>
            </a:lvl1pPr>
          </a:lstStyle>
          <a:p>
            <a:pPr>
              <a:defRPr/>
            </a:pPr>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
        <p:nvSpPr>
          <p:cNvPr id="6" name="Rectangle 5"/>
          <p:cNvSpPr>
            <a:spLocks noGrp="1" noChangeArrowheads="1"/>
          </p:cNvSpPr>
          <p:nvPr>
            <p:ph type="sldNum" sz="quarter" idx="12"/>
          </p:nvPr>
        </p:nvSpPr>
        <p:spPr>
          <a:ln/>
        </p:spPr>
        <p:txBody>
          <a:bodyPr/>
          <a:lstStyle>
            <a:lvl1pPr>
              <a:defRPr/>
            </a:lvl1pPr>
          </a:lstStyle>
          <a:p>
            <a:pPr>
              <a:defRPr/>
            </a:pPr>
            <a:fld id="{8DD87369-C606-46B0-92A2-7980D2754BD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71600" y="533400"/>
            <a:ext cx="7543800" cy="114300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dt" sz="half" idx="2"/>
          </p:nvPr>
        </p:nvSpPr>
        <p:spPr bwMode="auto">
          <a:xfrm>
            <a:off x="1371600" y="6248400"/>
            <a:ext cx="16764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l">
              <a:spcBef>
                <a:spcPct val="50000"/>
              </a:spcBef>
              <a:defRPr sz="1400">
                <a:latin typeface="+mn-lt"/>
              </a:defRPr>
            </a:lvl1pPr>
          </a:lstStyle>
          <a:p>
            <a:pPr>
              <a:defRPr/>
            </a:pPr>
            <a:endParaRPr lang="en-US"/>
          </a:p>
        </p:txBody>
      </p:sp>
      <p:sp>
        <p:nvSpPr>
          <p:cNvPr id="4100" name="Rectangle 4"/>
          <p:cNvSpPr>
            <a:spLocks noGrp="1" noChangeArrowheads="1"/>
          </p:cNvSpPr>
          <p:nvPr>
            <p:ph type="ftr" sz="quarter" idx="3"/>
          </p:nvPr>
        </p:nvSpPr>
        <p:spPr bwMode="auto">
          <a:xfrm>
            <a:off x="3429000" y="6248400"/>
            <a:ext cx="3429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spcBef>
                <a:spcPct val="50000"/>
              </a:spcBef>
              <a:defRPr sz="1400">
                <a:latin typeface="+mn-lt"/>
              </a:defRPr>
            </a:lvl1pPr>
          </a:lstStyle>
          <a:p>
            <a:pPr>
              <a:defRPr/>
            </a:pPr>
            <a:endParaRPr lang="en-US"/>
          </a:p>
        </p:txBody>
      </p:sp>
      <p:sp>
        <p:nvSpPr>
          <p:cNvPr id="4101" name="Rectangle 5"/>
          <p:cNvSpPr>
            <a:spLocks noGrp="1" noChangeArrowheads="1"/>
          </p:cNvSpPr>
          <p:nvPr>
            <p:ph type="sldNum" sz="quarter" idx="4"/>
          </p:nvPr>
        </p:nvSpPr>
        <p:spPr bwMode="auto">
          <a:xfrm>
            <a:off x="72390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spcBef>
                <a:spcPct val="50000"/>
              </a:spcBef>
              <a:defRPr sz="1400">
                <a:latin typeface="+mn-lt"/>
              </a:defRPr>
            </a:lvl1pPr>
          </a:lstStyle>
          <a:p>
            <a:pPr>
              <a:defRPr/>
            </a:pPr>
            <a:fld id="{EAA24681-1F61-4B1D-8CA9-E22C7778E8B2}" type="slidenum">
              <a:rPr lang="en-US"/>
              <a:pPr>
                <a:defRPr/>
              </a:pPr>
              <a:t>‹#›</a:t>
            </a:fld>
            <a:endParaRPr lang="en-US"/>
          </a:p>
        </p:txBody>
      </p:sp>
      <p:pic>
        <p:nvPicPr>
          <p:cNvPr id="1030" name="Picture 6" descr="C:\WINNT\Profiles\rebeccal\Personal\pics\strtegic1.jpg"/>
          <p:cNvPicPr>
            <a:picLocks noChangeAspect="1" noChangeArrowheads="1"/>
          </p:cNvPicPr>
          <p:nvPr/>
        </p:nvPicPr>
        <p:blipFill>
          <a:blip r:embed="rId13"/>
          <a:srcRect/>
          <a:stretch>
            <a:fillRect/>
          </a:stretch>
        </p:blipFill>
        <p:spPr bwMode="auto">
          <a:xfrm>
            <a:off x="0" y="0"/>
            <a:ext cx="1219200" cy="6858000"/>
          </a:xfrm>
          <a:prstGeom prst="rect">
            <a:avLst/>
          </a:prstGeom>
          <a:noFill/>
          <a:ln w="9525">
            <a:noFill/>
            <a:miter lim="800000"/>
            <a:headEnd/>
            <a:tailEnd/>
          </a:ln>
        </p:spPr>
      </p:pic>
      <p:sp>
        <p:nvSpPr>
          <p:cNvPr id="1031" name="Rectangle 7"/>
          <p:cNvSpPr>
            <a:spLocks noGrp="1" noChangeArrowheads="1"/>
          </p:cNvSpPr>
          <p:nvPr>
            <p:ph type="body" idx="1"/>
          </p:nvPr>
        </p:nvSpPr>
        <p:spPr bwMode="auto">
          <a:xfrm>
            <a:off x="1371600" y="1981200"/>
            <a:ext cx="7620000" cy="4114800"/>
          </a:xfrm>
          <a:prstGeom prst="rect">
            <a:avLst/>
          </a:prstGeom>
          <a:no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w"/>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95000"/>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495800" y="990600"/>
            <a:ext cx="4648200" cy="5562600"/>
          </a:xfrm>
        </p:spPr>
        <p:txBody>
          <a:bodyPr/>
          <a:lstStyle/>
          <a:p>
            <a:pPr eaLnBrk="1" hangingPunct="1">
              <a:defRPr/>
            </a:pPr>
            <a:r>
              <a:rPr lang="en-US" sz="6000" dirty="0" smtClean="0"/>
              <a:t>Troop </a:t>
            </a:r>
            <a:br>
              <a:rPr lang="en-US" sz="6000" dirty="0" smtClean="0"/>
            </a:br>
            <a:r>
              <a:rPr lang="en-US" sz="6000" dirty="0" smtClean="0"/>
              <a:t>Leadership Training</a:t>
            </a:r>
          </a:p>
        </p:txBody>
      </p:sp>
      <p:pic>
        <p:nvPicPr>
          <p:cNvPr id="3075" name="Picture 4" descr="campsite"/>
          <p:cNvPicPr>
            <a:picLocks noChangeAspect="1" noChangeArrowheads="1"/>
          </p:cNvPicPr>
          <p:nvPr/>
        </p:nvPicPr>
        <p:blipFill>
          <a:blip r:embed="rId2"/>
          <a:srcRect/>
          <a:stretch>
            <a:fillRect/>
          </a:stretch>
        </p:blipFill>
        <p:spPr bwMode="auto">
          <a:xfrm>
            <a:off x="4267200" y="152400"/>
            <a:ext cx="4648200" cy="16256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2133600" y="1295400"/>
            <a:ext cx="6553200" cy="4154488"/>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“Training boy leaders to run their troop is the Scoutmaster's most important job.”</a:t>
            </a:r>
          </a:p>
          <a:p>
            <a:pPr algn="l">
              <a:spcBef>
                <a:spcPct val="50000"/>
              </a:spcBef>
            </a:pPr>
            <a:endParaRPr lang="en-US" sz="2400" b="1">
              <a:latin typeface="Times New Roman" pitchFamily="18" charset="0"/>
            </a:endParaRPr>
          </a:p>
          <a:p>
            <a:pPr algn="l">
              <a:spcBef>
                <a:spcPct val="50000"/>
              </a:spcBef>
            </a:pPr>
            <a:r>
              <a:rPr lang="en-US" sz="2400" b="1">
                <a:latin typeface="Times New Roman" pitchFamily="18" charset="0"/>
              </a:rPr>
              <a:t>“Train Scouts to do a job, then let them do it.”</a:t>
            </a:r>
          </a:p>
          <a:p>
            <a:pPr algn="l">
              <a:spcBef>
                <a:spcPct val="50000"/>
              </a:spcBef>
            </a:pPr>
            <a:endParaRPr lang="en-US" sz="2400" b="1">
              <a:latin typeface="Times New Roman" pitchFamily="18" charset="0"/>
            </a:endParaRPr>
          </a:p>
          <a:p>
            <a:pPr algn="l">
              <a:spcBef>
                <a:spcPct val="50000"/>
              </a:spcBef>
            </a:pPr>
            <a:r>
              <a:rPr lang="en-US" sz="2400" b="1">
                <a:latin typeface="Times New Roman" pitchFamily="18" charset="0"/>
              </a:rPr>
              <a:t>“Never do anything a boy can do.”</a:t>
            </a:r>
          </a:p>
          <a:p>
            <a:pPr algn="l">
              <a:spcBef>
                <a:spcPct val="50000"/>
              </a:spcBef>
            </a:pPr>
            <a:endParaRPr lang="en-US" sz="2400" b="1">
              <a:latin typeface="Times New Roman" pitchFamily="18" charset="0"/>
            </a:endParaRPr>
          </a:p>
          <a:p>
            <a:pPr algn="r">
              <a:spcBef>
                <a:spcPct val="50000"/>
              </a:spcBef>
            </a:pPr>
            <a:r>
              <a:rPr lang="en-US" sz="2400" b="1" i="1">
                <a:latin typeface="Times New Roman" pitchFamily="18" charset="0"/>
              </a:rPr>
              <a:t>—Robert S. S. Baden-Powell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1905000" y="2209800"/>
            <a:ext cx="6705600" cy="2124075"/>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i="1">
                <a:latin typeface="Times New Roman" pitchFamily="18" charset="0"/>
              </a:rPr>
              <a:t>Mission Statement</a:t>
            </a:r>
          </a:p>
          <a:p>
            <a:pPr algn="l">
              <a:spcBef>
                <a:spcPct val="50000"/>
              </a:spcBef>
            </a:pPr>
            <a:r>
              <a:rPr lang="en-US" sz="2400">
                <a:latin typeface="Times New Roman" pitchFamily="18" charset="0"/>
              </a:rPr>
              <a:t>The mission of the Boy Scouts of America is to prepare young people to make ethical and moral choices over their lifetimes by instilling in them </a:t>
            </a:r>
            <a:br>
              <a:rPr lang="en-US" sz="2400">
                <a:latin typeface="Times New Roman" pitchFamily="18" charset="0"/>
              </a:rPr>
            </a:br>
            <a:r>
              <a:rPr lang="en-US" sz="2400">
                <a:latin typeface="Times New Roman" pitchFamily="18" charset="0"/>
              </a:rPr>
              <a:t>the values of the Scout Oath and Law.</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2133600" y="1752600"/>
            <a:ext cx="6096000" cy="360045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i="1">
                <a:latin typeface="Times New Roman" pitchFamily="18" charset="0"/>
              </a:rPr>
              <a:t>Life Skills in a Values-Based Environment</a:t>
            </a:r>
          </a:p>
          <a:p>
            <a:pPr algn="l">
              <a:spcBef>
                <a:spcPct val="50000"/>
              </a:spcBef>
            </a:pPr>
            <a:r>
              <a:rPr lang="en-US" sz="2400">
                <a:latin typeface="Times New Roman" pitchFamily="18" charset="0"/>
              </a:rPr>
              <a:t>Scouting is a values-based program with its own code of conduct. The Scout Oath and Law help instill the values of good conduct and honesty. A boy who spends one year in a Scout troop will learn lifetime skills. He will learn basic outdoor skills, self-reliance, and how to get along with others. Scouting will prepare him to live a more productive and fulfilling life.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676400" y="304800"/>
            <a:ext cx="7010400" cy="120015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a:latin typeface="Times New Roman" pitchFamily="18" charset="0"/>
              </a:rPr>
              <a:t>Scouting offers young people a rich and varied arena </a:t>
            </a:r>
            <a:br>
              <a:rPr lang="en-US" sz="2400">
                <a:latin typeface="Times New Roman" pitchFamily="18" charset="0"/>
              </a:rPr>
            </a:br>
            <a:r>
              <a:rPr lang="en-US" sz="2400">
                <a:latin typeface="Times New Roman" pitchFamily="18" charset="0"/>
              </a:rPr>
              <a:t>in which to learn and use leadership skills. Among the challenges encountered by a troop's youth leaders are</a:t>
            </a:r>
          </a:p>
        </p:txBody>
      </p:sp>
      <p:sp>
        <p:nvSpPr>
          <p:cNvPr id="7171" name="Text Box 3"/>
          <p:cNvSpPr txBox="1">
            <a:spLocks noChangeArrowheads="1"/>
          </p:cNvSpPr>
          <p:nvPr/>
        </p:nvSpPr>
        <p:spPr bwMode="auto">
          <a:xfrm>
            <a:off x="2057400" y="1600200"/>
            <a:ext cx="6553200" cy="4984750"/>
          </a:xfrm>
          <a:prstGeom prst="rect">
            <a:avLst/>
          </a:prstGeom>
          <a:noFill/>
          <a:ln w="12700" cap="sq">
            <a:noFill/>
            <a:miter lim="800000"/>
            <a:headEnd type="none" w="sm" len="sm"/>
            <a:tailEnd type="none" w="sm" len="sm"/>
          </a:ln>
        </p:spPr>
        <p:txBody>
          <a:bodyPr>
            <a:spAutoFit/>
          </a:bodyPr>
          <a:lstStyle/>
          <a:p>
            <a:pPr marL="396875" indent="-396875" algn="l">
              <a:spcBef>
                <a:spcPct val="50000"/>
              </a:spcBef>
              <a:buFont typeface="Wingdings" pitchFamily="2" charset="2"/>
              <a:buChar char="ü"/>
            </a:pPr>
            <a:r>
              <a:rPr lang="en-US" sz="2200">
                <a:latin typeface="Times New Roman" pitchFamily="18" charset="0"/>
              </a:rPr>
              <a:t>Organizing patrols</a:t>
            </a:r>
          </a:p>
          <a:p>
            <a:pPr marL="396875" indent="-396875" algn="l">
              <a:spcBef>
                <a:spcPct val="50000"/>
              </a:spcBef>
              <a:buFont typeface="Wingdings" pitchFamily="2" charset="2"/>
              <a:buChar char="ü"/>
            </a:pPr>
            <a:r>
              <a:rPr lang="en-US" sz="2200">
                <a:latin typeface="Times New Roman" pitchFamily="18" charset="0"/>
              </a:rPr>
              <a:t>Using duty rosters</a:t>
            </a:r>
          </a:p>
          <a:p>
            <a:pPr marL="396875" indent="-396875" algn="l">
              <a:spcBef>
                <a:spcPct val="50000"/>
              </a:spcBef>
              <a:buFont typeface="Wingdings" pitchFamily="2" charset="2"/>
              <a:buChar char="ü"/>
            </a:pPr>
            <a:r>
              <a:rPr lang="en-US" sz="2200">
                <a:latin typeface="Times New Roman" pitchFamily="18" charset="0"/>
              </a:rPr>
              <a:t>Planning menus and figuring food costs</a:t>
            </a:r>
          </a:p>
          <a:p>
            <a:pPr marL="396875" indent="-396875" algn="l">
              <a:spcBef>
                <a:spcPct val="50000"/>
              </a:spcBef>
              <a:buFont typeface="Wingdings" pitchFamily="2" charset="2"/>
              <a:buChar char="ü"/>
            </a:pPr>
            <a:r>
              <a:rPr lang="en-US" sz="2200">
                <a:latin typeface="Times New Roman" pitchFamily="18" charset="0"/>
              </a:rPr>
              <a:t>Encouraging advancement</a:t>
            </a:r>
          </a:p>
          <a:p>
            <a:pPr marL="396875" indent="-396875" algn="l">
              <a:spcBef>
                <a:spcPct val="50000"/>
              </a:spcBef>
              <a:buFont typeface="Wingdings" pitchFamily="2" charset="2"/>
              <a:buChar char="ü"/>
            </a:pPr>
            <a:r>
              <a:rPr lang="en-US" sz="2200">
                <a:latin typeface="Times New Roman" pitchFamily="18" charset="0"/>
              </a:rPr>
              <a:t>Guiding a patrol's involvement in problem solving</a:t>
            </a:r>
          </a:p>
          <a:p>
            <a:pPr marL="396875" indent="-396875" algn="l">
              <a:spcBef>
                <a:spcPct val="50000"/>
              </a:spcBef>
              <a:buFont typeface="Wingdings" pitchFamily="2" charset="2"/>
              <a:buChar char="ü"/>
            </a:pPr>
            <a:r>
              <a:rPr lang="en-US" sz="2200">
                <a:latin typeface="Times New Roman" pitchFamily="18" charset="0"/>
              </a:rPr>
              <a:t>Teaching outdoor skills</a:t>
            </a:r>
          </a:p>
          <a:p>
            <a:pPr marL="396875" indent="-396875" algn="l">
              <a:spcBef>
                <a:spcPct val="50000"/>
              </a:spcBef>
              <a:buFont typeface="Wingdings" pitchFamily="2" charset="2"/>
              <a:buChar char="ü"/>
            </a:pPr>
            <a:r>
              <a:rPr lang="en-US" sz="2200">
                <a:latin typeface="Times New Roman" pitchFamily="18" charset="0"/>
              </a:rPr>
              <a:t>Helping to ensure patrol safety during outings</a:t>
            </a:r>
          </a:p>
          <a:p>
            <a:pPr marL="396875" indent="-396875" algn="l">
              <a:spcBef>
                <a:spcPct val="50000"/>
              </a:spcBef>
              <a:buFont typeface="Wingdings" pitchFamily="2" charset="2"/>
              <a:buChar char="ü"/>
            </a:pPr>
            <a:r>
              <a:rPr lang="en-US" sz="2200">
                <a:latin typeface="Times New Roman" pitchFamily="18" charset="0"/>
              </a:rPr>
              <a:t>Handling patrol finances</a:t>
            </a:r>
          </a:p>
          <a:p>
            <a:pPr marL="396875" indent="-396875" algn="l">
              <a:spcBef>
                <a:spcPct val="50000"/>
              </a:spcBef>
              <a:buFont typeface="Wingdings" pitchFamily="2" charset="2"/>
              <a:buChar char="ü"/>
            </a:pPr>
            <a:r>
              <a:rPr lang="en-US" sz="2200">
                <a:latin typeface="Times New Roman" pitchFamily="18" charset="0"/>
              </a:rPr>
              <a:t>Helping other Scouts make the most of their own leadership opportunities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1676400" y="762000"/>
            <a:ext cx="7086600" cy="5262563"/>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a:latin typeface="Times New Roman" pitchFamily="18" charset="0"/>
              </a:rPr>
              <a:t>Troop Leadership Training (TNT) is Scoutmaster-directed training divided into three modules: </a:t>
            </a:r>
          </a:p>
          <a:p>
            <a:pPr algn="l">
              <a:spcBef>
                <a:spcPct val="50000"/>
              </a:spcBef>
            </a:pPr>
            <a:r>
              <a:rPr lang="en-US" sz="2400" b="1" i="1">
                <a:latin typeface="Times New Roman" pitchFamily="18" charset="0"/>
              </a:rPr>
              <a:t>Module One—Introduction to Leadership (Know). </a:t>
            </a:r>
            <a:r>
              <a:rPr lang="en-US" sz="2400">
                <a:latin typeface="Times New Roman" pitchFamily="18" charset="0"/>
              </a:rPr>
              <a:t>Conducted within a week of a Scout's acceptance </a:t>
            </a:r>
            <a:br>
              <a:rPr lang="en-US" sz="2400">
                <a:latin typeface="Times New Roman" pitchFamily="18" charset="0"/>
              </a:rPr>
            </a:br>
            <a:r>
              <a:rPr lang="en-US" sz="2400">
                <a:latin typeface="Times New Roman" pitchFamily="18" charset="0"/>
              </a:rPr>
              <a:t>of his new position, this session focuses on what a </a:t>
            </a:r>
            <a:br>
              <a:rPr lang="en-US" sz="2400">
                <a:latin typeface="Times New Roman" pitchFamily="18" charset="0"/>
              </a:rPr>
            </a:br>
            <a:r>
              <a:rPr lang="en-US" sz="2400">
                <a:latin typeface="Times New Roman" pitchFamily="18" charset="0"/>
              </a:rPr>
              <a:t>leader must </a:t>
            </a:r>
            <a:r>
              <a:rPr lang="en-US" sz="2400" b="1" i="1">
                <a:latin typeface="Times New Roman" pitchFamily="18" charset="0"/>
              </a:rPr>
              <a:t>know</a:t>
            </a:r>
            <a:r>
              <a:rPr lang="en-US" sz="2400" b="1">
                <a:latin typeface="Times New Roman" pitchFamily="18" charset="0"/>
              </a:rPr>
              <a:t>.</a:t>
            </a:r>
          </a:p>
          <a:p>
            <a:pPr algn="l">
              <a:spcBef>
                <a:spcPct val="50000"/>
              </a:spcBef>
            </a:pPr>
            <a:r>
              <a:rPr lang="en-US" sz="2400" b="1" i="1">
                <a:latin typeface="Times New Roman" pitchFamily="18" charset="0"/>
              </a:rPr>
              <a:t>Module Two—How to Fulfill Your Role (Be). </a:t>
            </a:r>
            <a:br>
              <a:rPr lang="en-US" sz="2400" b="1" i="1">
                <a:latin typeface="Times New Roman" pitchFamily="18" charset="0"/>
              </a:rPr>
            </a:br>
            <a:r>
              <a:rPr lang="en-US" sz="2400">
                <a:latin typeface="Times New Roman" pitchFamily="18" charset="0"/>
              </a:rPr>
              <a:t>This session on how to fulfill the role's responsibilities focuses on what a leader must </a:t>
            </a:r>
            <a:r>
              <a:rPr lang="en-US" sz="2400" b="1" i="1">
                <a:latin typeface="Times New Roman" pitchFamily="18" charset="0"/>
              </a:rPr>
              <a:t>be</a:t>
            </a:r>
            <a:r>
              <a:rPr lang="en-US" sz="2400" b="1">
                <a:latin typeface="Times New Roman" pitchFamily="18" charset="0"/>
              </a:rPr>
              <a:t>.</a:t>
            </a:r>
          </a:p>
          <a:p>
            <a:pPr algn="l">
              <a:spcBef>
                <a:spcPct val="50000"/>
              </a:spcBef>
            </a:pPr>
            <a:r>
              <a:rPr lang="en-US" sz="2400" b="1" i="1">
                <a:latin typeface="Times New Roman" pitchFamily="18" charset="0"/>
              </a:rPr>
              <a:t>Module Three—What Is Expected of Me? (Do). </a:t>
            </a:r>
            <a:br>
              <a:rPr lang="en-US" sz="2400" b="1" i="1">
                <a:latin typeface="Times New Roman" pitchFamily="18" charset="0"/>
              </a:rPr>
            </a:br>
            <a:r>
              <a:rPr lang="en-US" sz="2400">
                <a:latin typeface="Times New Roman" pitchFamily="18" charset="0"/>
              </a:rPr>
              <a:t>This session focuses on what a leader must </a:t>
            </a:r>
            <a:r>
              <a:rPr lang="en-US" sz="2400" b="1" i="1">
                <a:latin typeface="Times New Roman" pitchFamily="18" charset="0"/>
              </a:rPr>
              <a:t>do</a:t>
            </a:r>
            <a:r>
              <a:rPr lang="en-US" sz="2400" b="1">
                <a:latin typeface="Times New Roman" pitchFamily="18" charset="0"/>
              </a:rPr>
              <a:t>.</a:t>
            </a:r>
          </a:p>
          <a:p>
            <a:pPr algn="l">
              <a:spcBef>
                <a:spcPct val="50000"/>
              </a:spcBef>
            </a:pPr>
            <a:endParaRPr lang="en-US" sz="2400" b="1">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500" fill="hold"/>
                                        <p:tgtEl>
                                          <p:spTgt spid="12291"/>
                                        </p:tgtEl>
                                        <p:attrNameLst>
                                          <p:attrName>ppt_x</p:attrName>
                                        </p:attrNameLst>
                                      </p:cBhvr>
                                      <p:tavLst>
                                        <p:tav tm="0">
                                          <p:val>
                                            <p:strVal val="0-#ppt_w/2"/>
                                          </p:val>
                                        </p:tav>
                                        <p:tav tm="100000">
                                          <p:val>
                                            <p:strVal val="#ppt_x"/>
                                          </p:val>
                                        </p:tav>
                                      </p:tavLst>
                                    </p:anim>
                                    <p:anim calcmode="lin" valueType="num">
                                      <p:cBhvr additive="base">
                                        <p:cTn id="8" dur="500" fill="hold"/>
                                        <p:tgtEl>
                                          <p:spTgt spid="122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1524000" y="304800"/>
            <a:ext cx="7413625" cy="1200150"/>
          </a:xfrm>
          <a:prstGeom prst="rect">
            <a:avLst/>
          </a:prstGeom>
          <a:noFill/>
          <a:ln w="12700" cap="sq">
            <a:noFill/>
            <a:miter lim="800000"/>
            <a:headEnd type="none" w="sm" len="sm"/>
            <a:tailEnd type="none" w="sm" len="sm"/>
          </a:ln>
        </p:spPr>
        <p:txBody>
          <a:bodyPr wrap="none">
            <a:spAutoFit/>
          </a:bodyPr>
          <a:lstStyle/>
          <a:p>
            <a:pPr algn="l"/>
            <a:r>
              <a:rPr lang="en-US" sz="2400" b="1">
                <a:latin typeface="Times New Roman" pitchFamily="18" charset="0"/>
              </a:rPr>
              <a:t>Module One</a:t>
            </a:r>
            <a:r>
              <a:rPr lang="en-US" sz="2400" b="1" i="1">
                <a:latin typeface="Times New Roman" pitchFamily="18" charset="0"/>
              </a:rPr>
              <a:t>—</a:t>
            </a:r>
            <a:r>
              <a:rPr lang="en-US" sz="2400" b="1">
                <a:latin typeface="Times New Roman" pitchFamily="18" charset="0"/>
              </a:rPr>
              <a:t>Know</a:t>
            </a:r>
          </a:p>
          <a:p>
            <a:pPr algn="l"/>
            <a:endParaRPr lang="en-US" sz="2400">
              <a:latin typeface="Times New Roman" pitchFamily="18" charset="0"/>
            </a:endParaRPr>
          </a:p>
          <a:p>
            <a:pPr algn="l"/>
            <a:r>
              <a:rPr lang="en-US" sz="2400">
                <a:latin typeface="Times New Roman" pitchFamily="18" charset="0"/>
              </a:rPr>
              <a:t>1. The Boy-Led Troop and Living the Scout Oath and Law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1752600" y="838200"/>
            <a:ext cx="6858000" cy="3046413"/>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i="1">
                <a:latin typeface="Times New Roman" pitchFamily="18" charset="0"/>
              </a:rPr>
              <a:t>What does it mean when we say “a boy-led troop”?</a:t>
            </a:r>
          </a:p>
          <a:p>
            <a:pPr algn="l">
              <a:spcBef>
                <a:spcPct val="50000"/>
              </a:spcBef>
            </a:pPr>
            <a:r>
              <a:rPr lang="en-US" sz="2400">
                <a:latin typeface="Times New Roman" pitchFamily="18" charset="0"/>
              </a:rPr>
              <a:t>The BSA's definition is that</a:t>
            </a:r>
            <a:r>
              <a:rPr lang="en-US" sz="2400" b="1">
                <a:latin typeface="Times New Roman" pitchFamily="18" charset="0"/>
              </a:rPr>
              <a:t> “empowering boys to be leaders”</a:t>
            </a:r>
            <a:r>
              <a:rPr lang="en-US" sz="2400">
                <a:latin typeface="Times New Roman" pitchFamily="18" charset="0"/>
              </a:rPr>
              <a:t> is the core of Scouting.</a:t>
            </a:r>
          </a:p>
          <a:p>
            <a:pPr algn="l">
              <a:spcBef>
                <a:spcPct val="50000"/>
              </a:spcBef>
            </a:pPr>
            <a:r>
              <a:rPr lang="en-US" sz="2400">
                <a:latin typeface="Times New Roman" pitchFamily="18" charset="0"/>
              </a:rPr>
              <a:t>A Boy Scout troop is a small democracy. With </a:t>
            </a:r>
            <a:br>
              <a:rPr lang="en-US" sz="2400">
                <a:latin typeface="Times New Roman" pitchFamily="18" charset="0"/>
              </a:rPr>
            </a:br>
            <a:r>
              <a:rPr lang="en-US" sz="2400">
                <a:latin typeface="Times New Roman" pitchFamily="18" charset="0"/>
              </a:rPr>
              <a:t>the Scoutmaster's direction, the boys are formed </a:t>
            </a:r>
            <a:br>
              <a:rPr lang="en-US" sz="2400">
                <a:latin typeface="Times New Roman" pitchFamily="18" charset="0"/>
              </a:rPr>
            </a:br>
            <a:r>
              <a:rPr lang="en-US" sz="2400">
                <a:latin typeface="Times New Roman" pitchFamily="18" charset="0"/>
              </a:rPr>
              <a:t>into patrols, plan the troop's program, and make it </a:t>
            </a:r>
            <a:br>
              <a:rPr lang="en-US" sz="2400">
                <a:latin typeface="Times New Roman" pitchFamily="18" charset="0"/>
              </a:rPr>
            </a:br>
            <a:r>
              <a:rPr lang="en-US" sz="2400">
                <a:latin typeface="Times New Roman" pitchFamily="18" charset="0"/>
              </a:rPr>
              <a:t>a reality.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dissolve">
                                      <p:cBhvr>
                                        <p:cTn id="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828800" y="914400"/>
            <a:ext cx="6553200" cy="461963"/>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i="1">
                <a:latin typeface="Times New Roman" pitchFamily="18" charset="0"/>
              </a:rPr>
              <a:t>Troops find success by utilizing the following:</a:t>
            </a:r>
          </a:p>
        </p:txBody>
      </p:sp>
      <p:sp>
        <p:nvSpPr>
          <p:cNvPr id="25606" name="Text Box 6"/>
          <p:cNvSpPr txBox="1">
            <a:spLocks noChangeArrowheads="1"/>
          </p:cNvSpPr>
          <p:nvPr/>
        </p:nvSpPr>
        <p:spPr bwMode="auto">
          <a:xfrm>
            <a:off x="2819400" y="1752600"/>
            <a:ext cx="4038600" cy="3232150"/>
          </a:xfrm>
          <a:prstGeom prst="rect">
            <a:avLst/>
          </a:prstGeom>
          <a:noFill/>
          <a:ln w="12700" cap="sq">
            <a:noFill/>
            <a:miter lim="800000"/>
            <a:headEnd type="none" w="sm" len="sm"/>
            <a:tailEnd type="none" w="sm" len="sm"/>
          </a:ln>
        </p:spPr>
        <p:txBody>
          <a:bodyPr>
            <a:spAutoFit/>
          </a:bodyPr>
          <a:lstStyle/>
          <a:p>
            <a:pPr marL="457200" indent="-457200" algn="l">
              <a:spcBef>
                <a:spcPct val="50000"/>
              </a:spcBef>
              <a:buFont typeface="Wingdings" pitchFamily="2" charset="2"/>
              <a:buChar char="ü"/>
            </a:pPr>
            <a:r>
              <a:rPr lang="en-US" sz="2400">
                <a:latin typeface="Times New Roman" pitchFamily="18" charset="0"/>
              </a:rPr>
              <a:t>Troop calendar</a:t>
            </a:r>
          </a:p>
          <a:p>
            <a:pPr marL="457200" indent="-457200" algn="l">
              <a:spcBef>
                <a:spcPct val="50000"/>
              </a:spcBef>
              <a:buFont typeface="Wingdings" pitchFamily="2" charset="2"/>
              <a:buChar char="ü"/>
            </a:pPr>
            <a:r>
              <a:rPr lang="en-US" sz="2400">
                <a:latin typeface="Times New Roman" pitchFamily="18" charset="0"/>
              </a:rPr>
              <a:t>Troop meetings</a:t>
            </a:r>
          </a:p>
          <a:p>
            <a:pPr marL="457200" indent="-457200" algn="l">
              <a:spcBef>
                <a:spcPct val="50000"/>
              </a:spcBef>
              <a:buFont typeface="Wingdings" pitchFamily="2" charset="2"/>
              <a:buChar char="ü"/>
            </a:pPr>
            <a:r>
              <a:rPr lang="en-US" sz="2400">
                <a:latin typeface="Times New Roman" pitchFamily="18" charset="0"/>
              </a:rPr>
              <a:t>Troop activities</a:t>
            </a:r>
          </a:p>
          <a:p>
            <a:pPr marL="457200" indent="-457200" algn="l">
              <a:spcBef>
                <a:spcPct val="50000"/>
              </a:spcBef>
              <a:buFont typeface="Wingdings" pitchFamily="2" charset="2"/>
              <a:buChar char="ü"/>
            </a:pPr>
            <a:r>
              <a:rPr lang="en-US" sz="2400">
                <a:latin typeface="Times New Roman" pitchFamily="18" charset="0"/>
              </a:rPr>
              <a:t>Patrol leaders' council</a:t>
            </a:r>
          </a:p>
          <a:p>
            <a:pPr marL="457200" indent="-457200" algn="l">
              <a:spcBef>
                <a:spcPct val="50000"/>
              </a:spcBef>
              <a:buFont typeface="Wingdings" pitchFamily="2" charset="2"/>
              <a:buChar char="ü"/>
            </a:pPr>
            <a:r>
              <a:rPr lang="en-US" sz="2400">
                <a:latin typeface="Times New Roman" pitchFamily="18" charset="0"/>
              </a:rPr>
              <a:t>Public service</a:t>
            </a:r>
          </a:p>
          <a:p>
            <a:pPr marL="457200" indent="-457200" algn="l">
              <a:spcBef>
                <a:spcPct val="50000"/>
              </a:spcBef>
              <a:buFont typeface="Wingdings" pitchFamily="2" charset="2"/>
              <a:buChar char="ü"/>
            </a:pPr>
            <a:r>
              <a:rPr lang="en-US" sz="2400">
                <a:latin typeface="Times New Roman" pitchFamily="18" charset="0"/>
              </a:rPr>
              <a:t>Outdoor activities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Effect transition="in" filter="box(in)">
                                      <p:cBhvr>
                                        <p:cTn id="7" dur="500"/>
                                        <p:tgtEl>
                                          <p:spTgt spid="25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1371600" y="228600"/>
            <a:ext cx="7572375" cy="1938338"/>
          </a:xfrm>
          <a:prstGeom prst="rect">
            <a:avLst/>
          </a:prstGeom>
          <a:noFill/>
          <a:ln w="12700" cap="sq">
            <a:noFill/>
            <a:miter lim="800000"/>
            <a:headEnd type="none" w="sm" len="sm"/>
            <a:tailEnd type="none" w="sm" len="sm"/>
          </a:ln>
          <a:effectLst/>
        </p:spPr>
        <p:txBody>
          <a:bodyPr wrap="none">
            <a:spAutoFit/>
          </a:bodyPr>
          <a:lstStyle/>
          <a:p>
            <a:pPr algn="l">
              <a:defRPr/>
            </a:pPr>
            <a:r>
              <a:rPr lang="en-US" sz="2400" b="1" dirty="0">
                <a:latin typeface="Times New Roman" pitchFamily="18" charset="0"/>
              </a:rPr>
              <a:t>Module One</a:t>
            </a:r>
            <a:r>
              <a:rPr lang="en-US" sz="2400" b="1" i="1" dirty="0">
                <a:latin typeface="Times New Roman" pitchFamily="18" charset="0"/>
              </a:rPr>
              <a:t>—</a:t>
            </a:r>
            <a:r>
              <a:rPr lang="en-US" sz="2400" b="1" dirty="0">
                <a:latin typeface="Times New Roman" pitchFamily="18" charset="0"/>
              </a:rPr>
              <a:t>Know</a:t>
            </a:r>
          </a:p>
          <a:p>
            <a:pPr algn="l">
              <a:defRPr/>
            </a:pPr>
            <a:endParaRPr lang="en-US" sz="2400" dirty="0">
              <a:latin typeface="Times New Roman" pitchFamily="18" charset="0"/>
            </a:endParaRPr>
          </a:p>
          <a:p>
            <a:pPr marL="457200" indent="-457200" algn="l">
              <a:buFontTx/>
              <a:buAutoNum type="arabicPeriod"/>
              <a:defRPr/>
            </a:pPr>
            <a:r>
              <a:rPr lang="en-US" sz="2400" dirty="0">
                <a:latin typeface="Times New Roman" pitchFamily="18" charset="0"/>
              </a:rPr>
              <a:t>The Boy-Led Troop and Living the Scout Oath and Law</a:t>
            </a:r>
          </a:p>
          <a:p>
            <a:pPr marL="457200" indent="-457200" algn="l">
              <a:buFontTx/>
              <a:buAutoNum type="arabicPeriod"/>
              <a:defRPr/>
            </a:pPr>
            <a:r>
              <a:rPr lang="en-US" sz="2400" dirty="0">
                <a:latin typeface="Times New Roman" pitchFamily="18" charset="0"/>
              </a:rPr>
              <a:t>Discussion of a Boy-Led Patrol</a:t>
            </a:r>
          </a:p>
          <a:p>
            <a:pPr marL="457200" indent="-457200" algn="l">
              <a:buFontTx/>
              <a:buAutoNum type="arabicPeriod"/>
              <a:defRPr/>
            </a:pPr>
            <a:endParaRPr lang="en-US" sz="2400" dirty="0">
              <a:latin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2057400" y="1752600"/>
            <a:ext cx="6553200" cy="2124075"/>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“The patrol method is not a way to operate a Boy Scout troop, it is the only way. Unless the patrol method is in operation, you don't really have a Boy Scout troop.”</a:t>
            </a:r>
          </a:p>
          <a:p>
            <a:pPr algn="r">
              <a:spcBef>
                <a:spcPct val="50000"/>
              </a:spcBef>
            </a:pPr>
            <a:r>
              <a:rPr lang="en-US" sz="2400">
                <a:latin typeface="Times New Roman" pitchFamily="18" charset="0"/>
              </a:rPr>
              <a:t>—</a:t>
            </a:r>
            <a:r>
              <a:rPr lang="en-US" sz="2400" b="1" i="1">
                <a:latin typeface="Times New Roman" pitchFamily="18" charset="0"/>
              </a:rPr>
              <a:t>Robert S. S. Baden-Powell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2667000" y="914400"/>
            <a:ext cx="4724400" cy="2124075"/>
          </a:xfrm>
          <a:prstGeom prst="rect">
            <a:avLst/>
          </a:prstGeom>
          <a:noFill/>
          <a:ln w="12700" cap="sq">
            <a:noFill/>
            <a:miter lim="800000"/>
            <a:headEnd type="none" w="sm" len="sm"/>
            <a:tailEnd type="none" w="sm" len="sm"/>
          </a:ln>
          <a:effectLst/>
        </p:spPr>
        <p:txBody>
          <a:bodyPr>
            <a:spAutoFit/>
          </a:bodyPr>
          <a:lstStyle/>
          <a:p>
            <a:pPr algn="l">
              <a:spcBef>
                <a:spcPct val="50000"/>
              </a:spcBef>
              <a:defRPr/>
            </a:pPr>
            <a:r>
              <a:rPr lang="en-US" sz="2400" b="1" i="1" dirty="0">
                <a:latin typeface="Times New Roman" pitchFamily="18" charset="0"/>
              </a:rPr>
              <a:t>There are three types of patrols:</a:t>
            </a:r>
          </a:p>
          <a:p>
            <a:pPr marL="457200" indent="-457200" algn="l">
              <a:spcBef>
                <a:spcPct val="50000"/>
              </a:spcBef>
              <a:buFont typeface="Wingdings" pitchFamily="2" charset="2"/>
              <a:buChar char="ü"/>
              <a:defRPr/>
            </a:pPr>
            <a:r>
              <a:rPr lang="en-US" sz="2400" dirty="0">
                <a:latin typeface="Times New Roman" pitchFamily="18" charset="0"/>
              </a:rPr>
              <a:t>Regular patrols</a:t>
            </a:r>
          </a:p>
          <a:p>
            <a:pPr marL="457200" indent="-457200" algn="l">
              <a:spcBef>
                <a:spcPct val="50000"/>
              </a:spcBef>
              <a:buFont typeface="Wingdings" pitchFamily="2" charset="2"/>
              <a:buChar char="ü"/>
              <a:defRPr/>
            </a:pPr>
            <a:r>
              <a:rPr lang="en-US" sz="2400" dirty="0">
                <a:latin typeface="Times New Roman" pitchFamily="18" charset="0"/>
              </a:rPr>
              <a:t>New-Scout patrols</a:t>
            </a:r>
          </a:p>
          <a:p>
            <a:pPr marL="457200" indent="-457200" algn="l">
              <a:spcBef>
                <a:spcPct val="50000"/>
              </a:spcBef>
              <a:buFont typeface="Wingdings" pitchFamily="2" charset="2"/>
              <a:buChar char="ü"/>
              <a:defRPr/>
            </a:pPr>
            <a:r>
              <a:rPr lang="en-US" sz="2400" dirty="0">
                <a:latin typeface="Times New Roman" pitchFamily="18" charset="0"/>
              </a:rPr>
              <a:t>Venture patrols</a:t>
            </a:r>
          </a:p>
        </p:txBody>
      </p:sp>
      <p:sp>
        <p:nvSpPr>
          <p:cNvPr id="7175" name="Text Box 7"/>
          <p:cNvSpPr txBox="1">
            <a:spLocks noChangeArrowheads="1"/>
          </p:cNvSpPr>
          <p:nvPr/>
        </p:nvSpPr>
        <p:spPr bwMode="auto">
          <a:xfrm>
            <a:off x="2209800" y="3429000"/>
            <a:ext cx="5867400" cy="1754188"/>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“The object of the patrol method is not so </a:t>
            </a:r>
            <a:br>
              <a:rPr lang="en-US" sz="2400" b="1">
                <a:latin typeface="Times New Roman" pitchFamily="18" charset="0"/>
              </a:rPr>
            </a:br>
            <a:r>
              <a:rPr lang="en-US" sz="2400" b="1">
                <a:latin typeface="Times New Roman" pitchFamily="18" charset="0"/>
              </a:rPr>
              <a:t>much saving the Scoutmaster trouble as to </a:t>
            </a:r>
            <a:br>
              <a:rPr lang="en-US" sz="2400" b="1">
                <a:latin typeface="Times New Roman" pitchFamily="18" charset="0"/>
              </a:rPr>
            </a:br>
            <a:r>
              <a:rPr lang="en-US" sz="2400" b="1">
                <a:latin typeface="Times New Roman" pitchFamily="18" charset="0"/>
              </a:rPr>
              <a:t>give responsibility to the boy.”</a:t>
            </a:r>
          </a:p>
          <a:p>
            <a:pPr algn="r">
              <a:spcBef>
                <a:spcPct val="50000"/>
              </a:spcBef>
            </a:pPr>
            <a:r>
              <a:rPr lang="en-US" sz="2400">
                <a:latin typeface="Times New Roman" pitchFamily="18" charset="0"/>
              </a:rPr>
              <a:t>—</a:t>
            </a:r>
            <a:r>
              <a:rPr lang="en-US" sz="2400" b="1" i="1">
                <a:latin typeface="Times New Roman" pitchFamily="18" charset="0"/>
              </a:rPr>
              <a:t>Robert S. S. Baden-Powell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175"/>
                                        </p:tgtEl>
                                        <p:attrNameLst>
                                          <p:attrName>style.visibility</p:attrName>
                                        </p:attrNameLst>
                                      </p:cBhvr>
                                      <p:to>
                                        <p:strVal val="visible"/>
                                      </p:to>
                                    </p:set>
                                    <p:animEffect transition="in" filter="strips(downLeft)">
                                      <p:cBhvr>
                                        <p:cTn id="7" dur="5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828800" y="609600"/>
            <a:ext cx="6553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i="1">
                <a:latin typeface="Times New Roman" pitchFamily="18" charset="0"/>
              </a:rPr>
              <a:t>Patrols are successful through the following:</a:t>
            </a:r>
          </a:p>
        </p:txBody>
      </p:sp>
      <p:sp>
        <p:nvSpPr>
          <p:cNvPr id="6147" name="Text Box 3"/>
          <p:cNvSpPr txBox="1">
            <a:spLocks noChangeArrowheads="1"/>
          </p:cNvSpPr>
          <p:nvPr/>
        </p:nvSpPr>
        <p:spPr bwMode="auto">
          <a:xfrm>
            <a:off x="2819400" y="1676400"/>
            <a:ext cx="2590800" cy="2124075"/>
          </a:xfrm>
          <a:prstGeom prst="rect">
            <a:avLst/>
          </a:prstGeom>
          <a:noFill/>
          <a:ln w="12700" cap="sq">
            <a:noFill/>
            <a:miter lim="800000"/>
            <a:headEnd type="none" w="sm" len="sm"/>
            <a:tailEnd type="none" w="sm" len="sm"/>
          </a:ln>
        </p:spPr>
        <p:txBody>
          <a:bodyPr>
            <a:spAutoFit/>
          </a:bodyPr>
          <a:lstStyle/>
          <a:p>
            <a:pPr marL="457200" indent="-457200" algn="l">
              <a:spcBef>
                <a:spcPct val="50000"/>
              </a:spcBef>
              <a:buFont typeface="Wingdings" pitchFamily="2" charset="2"/>
              <a:buChar char="ü"/>
            </a:pPr>
            <a:r>
              <a:rPr lang="en-US" sz="2400">
                <a:latin typeface="Times New Roman" pitchFamily="18" charset="0"/>
              </a:rPr>
              <a:t>Patrol meetings</a:t>
            </a:r>
          </a:p>
          <a:p>
            <a:pPr marL="457200" indent="-457200" algn="l">
              <a:spcBef>
                <a:spcPct val="50000"/>
              </a:spcBef>
              <a:buFont typeface="Wingdings" pitchFamily="2" charset="2"/>
              <a:buChar char="ü"/>
            </a:pPr>
            <a:r>
              <a:rPr lang="en-US" sz="2400">
                <a:latin typeface="Times New Roman" pitchFamily="18" charset="0"/>
              </a:rPr>
              <a:t>Patrol activities</a:t>
            </a:r>
          </a:p>
          <a:p>
            <a:pPr marL="457200" indent="-457200" algn="l">
              <a:spcBef>
                <a:spcPct val="50000"/>
              </a:spcBef>
              <a:buFont typeface="Wingdings" pitchFamily="2" charset="2"/>
              <a:buChar char="ü"/>
            </a:pPr>
            <a:r>
              <a:rPr lang="en-US" sz="2400">
                <a:latin typeface="Times New Roman" pitchFamily="18" charset="0"/>
              </a:rPr>
              <a:t>Patrol names</a:t>
            </a:r>
          </a:p>
          <a:p>
            <a:pPr marL="457200" indent="-457200" algn="l">
              <a:spcBef>
                <a:spcPct val="50000"/>
              </a:spcBef>
              <a:buFont typeface="Wingdings" pitchFamily="2" charset="2"/>
              <a:buChar char="ü"/>
            </a:pPr>
            <a:endParaRPr lang="en-US" sz="24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500" fill="hold"/>
                                        <p:tgtEl>
                                          <p:spTgt spid="6147"/>
                                        </p:tgtEl>
                                        <p:attrNameLst>
                                          <p:attrName>ppt_x</p:attrName>
                                        </p:attrNameLst>
                                      </p:cBhvr>
                                      <p:tavLst>
                                        <p:tav tm="0">
                                          <p:val>
                                            <p:strVal val="#ppt_x"/>
                                          </p:val>
                                        </p:tav>
                                        <p:tav tm="100000">
                                          <p:val>
                                            <p:strVal val="#ppt_x"/>
                                          </p:val>
                                        </p:tav>
                                      </p:tavLst>
                                    </p:anim>
                                    <p:anim calcmode="lin" valueType="num">
                                      <p:cBhvr>
                                        <p:cTn id="8" dur="500" fill="hold"/>
                                        <p:tgtEl>
                                          <p:spTgt spid="6147"/>
                                        </p:tgtEl>
                                        <p:attrNameLst>
                                          <p:attrName>ppt_y</p:attrName>
                                        </p:attrNameLst>
                                      </p:cBhvr>
                                      <p:tavLst>
                                        <p:tav tm="0">
                                          <p:val>
                                            <p:strVal val="#ppt_y+#ppt_h/2"/>
                                          </p:val>
                                        </p:tav>
                                        <p:tav tm="100000">
                                          <p:val>
                                            <p:strVal val="#ppt_y"/>
                                          </p:val>
                                        </p:tav>
                                      </p:tavLst>
                                    </p:anim>
                                    <p:anim calcmode="lin" valueType="num">
                                      <p:cBhvr>
                                        <p:cTn id="9" dur="500" fill="hold"/>
                                        <p:tgtEl>
                                          <p:spTgt spid="6147"/>
                                        </p:tgtEl>
                                        <p:attrNameLst>
                                          <p:attrName>ppt_w</p:attrName>
                                        </p:attrNameLst>
                                      </p:cBhvr>
                                      <p:tavLst>
                                        <p:tav tm="0">
                                          <p:val>
                                            <p:strVal val="#ppt_w"/>
                                          </p:val>
                                        </p:tav>
                                        <p:tav tm="100000">
                                          <p:val>
                                            <p:strVal val="#ppt_w"/>
                                          </p:val>
                                        </p:tav>
                                      </p:tavLst>
                                    </p:anim>
                                    <p:anim calcmode="lin" valueType="num">
                                      <p:cBhvr>
                                        <p:cTn id="10" dur="500" fill="hold"/>
                                        <p:tgtEl>
                                          <p:spTgt spid="61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1371600" y="228600"/>
            <a:ext cx="7572375" cy="2308225"/>
          </a:xfrm>
          <a:prstGeom prst="rect">
            <a:avLst/>
          </a:prstGeom>
          <a:noFill/>
          <a:ln w="12700" cap="sq">
            <a:noFill/>
            <a:miter lim="800000"/>
            <a:headEnd type="none" w="sm" len="sm"/>
            <a:tailEnd type="none" w="sm" len="sm"/>
          </a:ln>
          <a:effectLst/>
        </p:spPr>
        <p:txBody>
          <a:bodyPr wrap="none">
            <a:spAutoFit/>
          </a:bodyPr>
          <a:lstStyle/>
          <a:p>
            <a:pPr algn="l">
              <a:defRPr/>
            </a:pPr>
            <a:r>
              <a:rPr lang="en-US" sz="2400" b="1" dirty="0">
                <a:latin typeface="Times New Roman" pitchFamily="18" charset="0"/>
              </a:rPr>
              <a:t>Module One</a:t>
            </a:r>
            <a:r>
              <a:rPr lang="en-US" sz="2400" b="1" i="1" dirty="0">
                <a:latin typeface="Times New Roman" pitchFamily="18" charset="0"/>
              </a:rPr>
              <a:t>—</a:t>
            </a:r>
            <a:r>
              <a:rPr lang="en-US" sz="2400" b="1" dirty="0">
                <a:latin typeface="Times New Roman" pitchFamily="18" charset="0"/>
              </a:rPr>
              <a:t>Know</a:t>
            </a:r>
          </a:p>
          <a:p>
            <a:pPr algn="l">
              <a:defRPr/>
            </a:pPr>
            <a:endParaRPr lang="en-US" sz="2400" dirty="0">
              <a:latin typeface="Times New Roman" pitchFamily="18" charset="0"/>
            </a:endParaRPr>
          </a:p>
          <a:p>
            <a:pPr marL="457200" indent="-457200" algn="l">
              <a:buFontTx/>
              <a:buAutoNum type="arabicPeriod"/>
              <a:defRPr/>
            </a:pPr>
            <a:r>
              <a:rPr lang="en-US" sz="2400" dirty="0">
                <a:latin typeface="Times New Roman" pitchFamily="18" charset="0"/>
              </a:rPr>
              <a:t>The Boy-Led Troop and Living the Scout Oath and Law</a:t>
            </a:r>
          </a:p>
          <a:p>
            <a:pPr marL="457200" indent="-457200" algn="l">
              <a:buFontTx/>
              <a:buAutoNum type="arabicPeriod"/>
              <a:defRPr/>
            </a:pPr>
            <a:r>
              <a:rPr lang="en-US" sz="2400" dirty="0">
                <a:latin typeface="Times New Roman" pitchFamily="18" charset="0"/>
              </a:rPr>
              <a:t>Discussion of a Boy-Led Patrol</a:t>
            </a:r>
          </a:p>
          <a:p>
            <a:pPr marL="457200" indent="-457200" algn="l">
              <a:buFontTx/>
              <a:buAutoNum type="arabicPeriod"/>
              <a:defRPr/>
            </a:pPr>
            <a:r>
              <a:rPr lang="en-US" sz="2400" dirty="0">
                <a:latin typeface="Times New Roman" pitchFamily="18" charset="0"/>
              </a:rPr>
              <a:t>Review of the Troop Organization Chart</a:t>
            </a:r>
          </a:p>
          <a:p>
            <a:pPr marL="457200" indent="-457200" algn="l">
              <a:buFontTx/>
              <a:buAutoNum type="arabicPeriod"/>
              <a:defRPr/>
            </a:pPr>
            <a:endParaRPr lang="en-US" sz="2400" dirty="0">
              <a:latin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59"/>
          <p:cNvSpPr>
            <a:spLocks noChangeShapeType="1"/>
          </p:cNvSpPr>
          <p:nvPr/>
        </p:nvSpPr>
        <p:spPr bwMode="auto">
          <a:xfrm>
            <a:off x="596900" y="5900738"/>
            <a:ext cx="23813" cy="123825"/>
          </a:xfrm>
          <a:prstGeom prst="line">
            <a:avLst/>
          </a:prstGeom>
          <a:noFill/>
          <a:ln w="9525">
            <a:solidFill>
              <a:srgbClr val="000000"/>
            </a:solidFill>
            <a:round/>
            <a:headEnd/>
            <a:tailEnd/>
          </a:ln>
        </p:spPr>
        <p:txBody>
          <a:bodyPr/>
          <a:lstStyle/>
          <a:p>
            <a:endParaRPr lang="en-US"/>
          </a:p>
        </p:txBody>
      </p:sp>
      <p:grpSp>
        <p:nvGrpSpPr>
          <p:cNvPr id="17411" name="Group 105"/>
          <p:cNvGrpSpPr>
            <a:grpSpLocks/>
          </p:cNvGrpSpPr>
          <p:nvPr/>
        </p:nvGrpSpPr>
        <p:grpSpPr bwMode="auto">
          <a:xfrm>
            <a:off x="1219200" y="0"/>
            <a:ext cx="7848600" cy="6629400"/>
            <a:chOff x="768" y="0"/>
            <a:chExt cx="4944" cy="4176"/>
          </a:xfrm>
        </p:grpSpPr>
        <p:sp>
          <p:nvSpPr>
            <p:cNvPr id="17412" name="Rectangle 65"/>
            <p:cNvSpPr>
              <a:spLocks noChangeArrowheads="1"/>
            </p:cNvSpPr>
            <p:nvPr/>
          </p:nvSpPr>
          <p:spPr bwMode="auto">
            <a:xfrm>
              <a:off x="1392" y="1248"/>
              <a:ext cx="4272" cy="1248"/>
            </a:xfrm>
            <a:prstGeom prst="rect">
              <a:avLst/>
            </a:prstGeom>
            <a:solidFill>
              <a:srgbClr val="FFFF00"/>
            </a:solidFill>
            <a:ln w="9525">
              <a:solidFill>
                <a:srgbClr val="000000"/>
              </a:solidFill>
              <a:prstDash val="dash"/>
              <a:miter lim="800000"/>
              <a:headEnd/>
              <a:tailEnd/>
            </a:ln>
          </p:spPr>
          <p:txBody>
            <a:bodyPr wrap="none" anchor="ctr"/>
            <a:lstStyle/>
            <a:p>
              <a:endParaRPr lang="en-US"/>
            </a:p>
          </p:txBody>
        </p:sp>
        <p:sp>
          <p:nvSpPr>
            <p:cNvPr id="17413" name="Rectangle 2"/>
            <p:cNvSpPr>
              <a:spLocks noChangeArrowheads="1"/>
            </p:cNvSpPr>
            <p:nvPr/>
          </p:nvSpPr>
          <p:spPr bwMode="auto">
            <a:xfrm>
              <a:off x="936" y="3984"/>
              <a:ext cx="696" cy="192"/>
            </a:xfrm>
            <a:prstGeom prst="rect">
              <a:avLst/>
            </a:prstGeom>
            <a:noFill/>
            <a:ln w="12700">
              <a:noFill/>
              <a:miter lim="800000"/>
              <a:headEnd/>
              <a:tailEnd/>
            </a:ln>
          </p:spPr>
          <p:txBody>
            <a:bodyPr wrap="none" anchor="ctr"/>
            <a:lstStyle/>
            <a:p>
              <a:endParaRPr lang="en-US"/>
            </a:p>
          </p:txBody>
        </p:sp>
        <p:sp>
          <p:nvSpPr>
            <p:cNvPr id="17414" name="Rectangle 3"/>
            <p:cNvSpPr>
              <a:spLocks noChangeArrowheads="1"/>
            </p:cNvSpPr>
            <p:nvPr/>
          </p:nvSpPr>
          <p:spPr bwMode="auto">
            <a:xfrm>
              <a:off x="3096" y="3984"/>
              <a:ext cx="696" cy="192"/>
            </a:xfrm>
            <a:prstGeom prst="rect">
              <a:avLst/>
            </a:prstGeom>
            <a:noFill/>
            <a:ln w="12700">
              <a:noFill/>
              <a:miter lim="800000"/>
              <a:headEnd/>
              <a:tailEnd/>
            </a:ln>
          </p:spPr>
          <p:txBody>
            <a:bodyPr wrap="none" anchor="ctr"/>
            <a:lstStyle/>
            <a:p>
              <a:endParaRPr lang="en-US"/>
            </a:p>
          </p:txBody>
        </p:sp>
        <p:sp>
          <p:nvSpPr>
            <p:cNvPr id="17415" name="Text Box 4"/>
            <p:cNvSpPr txBox="1">
              <a:spLocks noChangeArrowheads="1"/>
            </p:cNvSpPr>
            <p:nvPr/>
          </p:nvSpPr>
          <p:spPr bwMode="auto">
            <a:xfrm>
              <a:off x="3144" y="198"/>
              <a:ext cx="648" cy="282"/>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Scoutmaster</a:t>
              </a:r>
            </a:p>
          </p:txBody>
        </p:sp>
        <p:sp>
          <p:nvSpPr>
            <p:cNvPr id="17416" name="Text Box 5"/>
            <p:cNvSpPr txBox="1">
              <a:spLocks noChangeArrowheads="1"/>
            </p:cNvSpPr>
            <p:nvPr/>
          </p:nvSpPr>
          <p:spPr bwMode="auto">
            <a:xfrm>
              <a:off x="768" y="0"/>
              <a:ext cx="1632"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TROOP ORGANIZATION CHART for a Large Troop</a:t>
              </a:r>
            </a:p>
          </p:txBody>
        </p:sp>
        <p:sp>
          <p:nvSpPr>
            <p:cNvPr id="17417" name="Text Box 6"/>
            <p:cNvSpPr txBox="1">
              <a:spLocks noChangeArrowheads="1"/>
            </p:cNvSpPr>
            <p:nvPr/>
          </p:nvSpPr>
          <p:spPr bwMode="auto">
            <a:xfrm>
              <a:off x="2376" y="726"/>
              <a:ext cx="648" cy="426"/>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Junior Assistant Scoutmaster</a:t>
              </a:r>
            </a:p>
          </p:txBody>
        </p:sp>
        <p:sp>
          <p:nvSpPr>
            <p:cNvPr id="17418" name="Text Box 7"/>
            <p:cNvSpPr txBox="1">
              <a:spLocks noChangeArrowheads="1"/>
            </p:cNvSpPr>
            <p:nvPr/>
          </p:nvSpPr>
          <p:spPr bwMode="auto">
            <a:xfrm>
              <a:off x="1104" y="720"/>
              <a:ext cx="696" cy="38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Scoutmaster New Scout</a:t>
              </a:r>
            </a:p>
          </p:txBody>
        </p:sp>
        <p:sp>
          <p:nvSpPr>
            <p:cNvPr id="17419" name="Text Box 10"/>
            <p:cNvSpPr txBox="1">
              <a:spLocks noChangeArrowheads="1"/>
            </p:cNvSpPr>
            <p:nvPr/>
          </p:nvSpPr>
          <p:spPr bwMode="auto">
            <a:xfrm>
              <a:off x="4944" y="768"/>
              <a:ext cx="672" cy="38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Scoutmaster Venture</a:t>
              </a:r>
            </a:p>
          </p:txBody>
        </p:sp>
        <p:sp>
          <p:nvSpPr>
            <p:cNvPr id="17420" name="Text Box 11"/>
            <p:cNvSpPr txBox="1">
              <a:spLocks noChangeArrowheads="1"/>
            </p:cNvSpPr>
            <p:nvPr/>
          </p:nvSpPr>
          <p:spPr bwMode="auto">
            <a:xfrm>
              <a:off x="3120" y="1296"/>
              <a:ext cx="671" cy="336"/>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Senior Patrol</a:t>
              </a:r>
            </a:p>
            <a:p>
              <a:pPr eaLnBrk="0" hangingPunct="0"/>
              <a:r>
                <a:rPr lang="en-US" sz="1200">
                  <a:solidFill>
                    <a:srgbClr val="000000"/>
                  </a:solidFill>
                  <a:latin typeface="Times New Roman" pitchFamily="18" charset="0"/>
                </a:rPr>
                <a:t>Leader</a:t>
              </a:r>
            </a:p>
          </p:txBody>
        </p:sp>
        <p:sp>
          <p:nvSpPr>
            <p:cNvPr id="17421" name="Text Box 12"/>
            <p:cNvSpPr txBox="1">
              <a:spLocks noChangeArrowheads="1"/>
            </p:cNvSpPr>
            <p:nvPr/>
          </p:nvSpPr>
          <p:spPr bwMode="auto">
            <a:xfrm>
              <a:off x="2208" y="1296"/>
              <a:ext cx="672" cy="432"/>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Senior Patrol</a:t>
              </a:r>
            </a:p>
            <a:p>
              <a:pPr eaLnBrk="0" hangingPunct="0"/>
              <a:r>
                <a:rPr lang="en-US" sz="1200">
                  <a:solidFill>
                    <a:srgbClr val="000000"/>
                  </a:solidFill>
                  <a:latin typeface="Times New Roman" pitchFamily="18" charset="0"/>
                </a:rPr>
                <a:t>Leader</a:t>
              </a:r>
            </a:p>
          </p:txBody>
        </p:sp>
        <p:sp>
          <p:nvSpPr>
            <p:cNvPr id="17422" name="Text Box 13"/>
            <p:cNvSpPr txBox="1">
              <a:spLocks noChangeArrowheads="1"/>
            </p:cNvSpPr>
            <p:nvPr/>
          </p:nvSpPr>
          <p:spPr bwMode="auto">
            <a:xfrm>
              <a:off x="2578" y="2113"/>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Patrol Leader</a:t>
              </a:r>
            </a:p>
          </p:txBody>
        </p:sp>
        <p:sp>
          <p:nvSpPr>
            <p:cNvPr id="17423" name="Text Box 14"/>
            <p:cNvSpPr txBox="1">
              <a:spLocks noChangeArrowheads="1"/>
            </p:cNvSpPr>
            <p:nvPr/>
          </p:nvSpPr>
          <p:spPr bwMode="auto">
            <a:xfrm>
              <a:off x="3394" y="2113"/>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Patrol Leader</a:t>
              </a:r>
            </a:p>
          </p:txBody>
        </p:sp>
        <p:sp>
          <p:nvSpPr>
            <p:cNvPr id="17424" name="Text Box 15"/>
            <p:cNvSpPr txBox="1">
              <a:spLocks noChangeArrowheads="1"/>
            </p:cNvSpPr>
            <p:nvPr/>
          </p:nvSpPr>
          <p:spPr bwMode="auto">
            <a:xfrm>
              <a:off x="4172" y="2113"/>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Patrol Leader</a:t>
              </a:r>
            </a:p>
          </p:txBody>
        </p:sp>
        <p:sp>
          <p:nvSpPr>
            <p:cNvPr id="17425" name="Text Box 16"/>
            <p:cNvSpPr txBox="1">
              <a:spLocks noChangeArrowheads="1"/>
            </p:cNvSpPr>
            <p:nvPr/>
          </p:nvSpPr>
          <p:spPr bwMode="auto">
            <a:xfrm>
              <a:off x="4944" y="2113"/>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Venture Patrol</a:t>
              </a:r>
            </a:p>
          </p:txBody>
        </p:sp>
        <p:sp>
          <p:nvSpPr>
            <p:cNvPr id="17426" name="Text Box 18"/>
            <p:cNvSpPr txBox="1">
              <a:spLocks noChangeArrowheads="1"/>
            </p:cNvSpPr>
            <p:nvPr/>
          </p:nvSpPr>
          <p:spPr bwMode="auto">
            <a:xfrm>
              <a:off x="4172" y="2688"/>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Patrol Leader</a:t>
              </a:r>
            </a:p>
          </p:txBody>
        </p:sp>
        <p:sp>
          <p:nvSpPr>
            <p:cNvPr id="17427" name="Text Box 19"/>
            <p:cNvSpPr txBox="1">
              <a:spLocks noChangeArrowheads="1"/>
            </p:cNvSpPr>
            <p:nvPr/>
          </p:nvSpPr>
          <p:spPr bwMode="auto">
            <a:xfrm>
              <a:off x="2578" y="2688"/>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Patrol Leader</a:t>
              </a:r>
            </a:p>
          </p:txBody>
        </p:sp>
        <p:sp>
          <p:nvSpPr>
            <p:cNvPr id="17428" name="Text Box 20"/>
            <p:cNvSpPr txBox="1">
              <a:spLocks noChangeArrowheads="1"/>
            </p:cNvSpPr>
            <p:nvPr/>
          </p:nvSpPr>
          <p:spPr bwMode="auto">
            <a:xfrm>
              <a:off x="3394" y="2688"/>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Patrol Leader</a:t>
              </a:r>
            </a:p>
          </p:txBody>
        </p:sp>
        <p:sp>
          <p:nvSpPr>
            <p:cNvPr id="17429" name="Text Box 25"/>
            <p:cNvSpPr txBox="1">
              <a:spLocks noChangeArrowheads="1"/>
            </p:cNvSpPr>
            <p:nvPr/>
          </p:nvSpPr>
          <p:spPr bwMode="auto">
            <a:xfrm>
              <a:off x="5086" y="3888"/>
              <a:ext cx="62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Chaplain's Aide</a:t>
              </a:r>
            </a:p>
          </p:txBody>
        </p:sp>
        <p:sp>
          <p:nvSpPr>
            <p:cNvPr id="17430" name="Text Box 26"/>
            <p:cNvSpPr txBox="1">
              <a:spLocks noChangeArrowheads="1"/>
            </p:cNvSpPr>
            <p:nvPr/>
          </p:nvSpPr>
          <p:spPr bwMode="auto">
            <a:xfrm>
              <a:off x="2324" y="3888"/>
              <a:ext cx="700"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Quartermaster</a:t>
              </a:r>
            </a:p>
            <a:p>
              <a:pPr eaLnBrk="0" hangingPunct="0"/>
              <a:endParaRPr lang="en-US" sz="1200">
                <a:solidFill>
                  <a:srgbClr val="000000"/>
                </a:solidFill>
                <a:latin typeface="Times New Roman" pitchFamily="18" charset="0"/>
              </a:endParaRPr>
            </a:p>
          </p:txBody>
        </p:sp>
        <p:sp>
          <p:nvSpPr>
            <p:cNvPr id="17431" name="Text Box 27"/>
            <p:cNvSpPr txBox="1">
              <a:spLocks noChangeArrowheads="1"/>
            </p:cNvSpPr>
            <p:nvPr/>
          </p:nvSpPr>
          <p:spPr bwMode="auto">
            <a:xfrm>
              <a:off x="4416" y="3888"/>
              <a:ext cx="57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Historian</a:t>
              </a:r>
            </a:p>
          </p:txBody>
        </p:sp>
        <p:sp>
          <p:nvSpPr>
            <p:cNvPr id="17432" name="Text Box 28"/>
            <p:cNvSpPr txBox="1">
              <a:spLocks noChangeArrowheads="1"/>
            </p:cNvSpPr>
            <p:nvPr/>
          </p:nvSpPr>
          <p:spPr bwMode="auto">
            <a:xfrm>
              <a:off x="3120" y="3888"/>
              <a:ext cx="50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Scribe</a:t>
              </a:r>
            </a:p>
          </p:txBody>
        </p:sp>
        <p:sp>
          <p:nvSpPr>
            <p:cNvPr id="17433" name="Text Box 29"/>
            <p:cNvSpPr txBox="1">
              <a:spLocks noChangeArrowheads="1"/>
            </p:cNvSpPr>
            <p:nvPr/>
          </p:nvSpPr>
          <p:spPr bwMode="auto">
            <a:xfrm>
              <a:off x="3744" y="3888"/>
              <a:ext cx="55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Librarian</a:t>
              </a:r>
            </a:p>
          </p:txBody>
        </p:sp>
        <p:sp>
          <p:nvSpPr>
            <p:cNvPr id="17434" name="Text Box 30"/>
            <p:cNvSpPr txBox="1">
              <a:spLocks noChangeArrowheads="1"/>
            </p:cNvSpPr>
            <p:nvPr/>
          </p:nvSpPr>
          <p:spPr bwMode="auto">
            <a:xfrm>
              <a:off x="888" y="3888"/>
              <a:ext cx="69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OA Troop Representative</a:t>
              </a:r>
            </a:p>
          </p:txBody>
        </p:sp>
        <p:sp>
          <p:nvSpPr>
            <p:cNvPr id="17435" name="Text Box 31"/>
            <p:cNvSpPr txBox="1">
              <a:spLocks noChangeArrowheads="1"/>
            </p:cNvSpPr>
            <p:nvPr/>
          </p:nvSpPr>
          <p:spPr bwMode="auto">
            <a:xfrm>
              <a:off x="1693" y="3888"/>
              <a:ext cx="515"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Instructor</a:t>
              </a:r>
            </a:p>
          </p:txBody>
        </p:sp>
        <p:sp>
          <p:nvSpPr>
            <p:cNvPr id="17436" name="Text Box 49"/>
            <p:cNvSpPr txBox="1">
              <a:spLocks noChangeArrowheads="1"/>
            </p:cNvSpPr>
            <p:nvPr/>
          </p:nvSpPr>
          <p:spPr bwMode="auto">
            <a:xfrm>
              <a:off x="4170" y="3163"/>
              <a:ext cx="674" cy="533"/>
            </a:xfrm>
            <a:prstGeom prst="rect">
              <a:avLst/>
            </a:prstGeom>
            <a:solidFill>
              <a:srgbClr val="FFFFFF"/>
            </a:solidFill>
            <a:ln w="9525">
              <a:solidFill>
                <a:srgbClr val="000000"/>
              </a:solidFill>
              <a:miter lim="800000"/>
              <a:headEnd/>
              <a:tailEnd/>
            </a:ln>
          </p:spPr>
          <p:txBody>
            <a:bodyPr/>
            <a:lstStyle/>
            <a:p>
              <a:pPr eaLnBrk="0" hangingPunct="0"/>
              <a:r>
                <a:rPr lang="en-US" sz="1000" u="sng">
                  <a:solidFill>
                    <a:srgbClr val="000000"/>
                  </a:solidFill>
                  <a:latin typeface="Times New Roman" pitchFamily="18" charset="0"/>
                </a:rPr>
                <a:t>Patrol</a:t>
              </a:r>
            </a:p>
            <a:p>
              <a:pPr eaLnBrk="0" hangingPunct="0"/>
              <a:r>
                <a:rPr lang="en-US" sz="1000">
                  <a:solidFill>
                    <a:srgbClr val="000000"/>
                  </a:solidFill>
                  <a:latin typeface="Times New Roman" pitchFamily="18" charset="0"/>
                </a:rPr>
                <a:t> Scribe</a:t>
              </a:r>
            </a:p>
            <a:p>
              <a:pPr eaLnBrk="0" hangingPunct="0"/>
              <a:r>
                <a:rPr lang="en-US" sz="1000">
                  <a:solidFill>
                    <a:srgbClr val="000000"/>
                  </a:solidFill>
                  <a:latin typeface="Times New Roman" pitchFamily="18" charset="0"/>
                </a:rPr>
                <a:t>Quartermaster</a:t>
              </a:r>
            </a:p>
            <a:p>
              <a:pPr eaLnBrk="0" hangingPunct="0"/>
              <a:r>
                <a:rPr lang="en-US" sz="1000">
                  <a:solidFill>
                    <a:srgbClr val="000000"/>
                  </a:solidFill>
                  <a:latin typeface="Times New Roman" pitchFamily="18" charset="0"/>
                </a:rPr>
                <a:t>Grubmaster</a:t>
              </a:r>
            </a:p>
            <a:p>
              <a:pPr eaLnBrk="0" hangingPunct="0"/>
              <a:r>
                <a:rPr lang="en-US" sz="1000">
                  <a:solidFill>
                    <a:srgbClr val="000000"/>
                  </a:solidFill>
                  <a:latin typeface="Times New Roman" pitchFamily="18" charset="0"/>
                </a:rPr>
                <a:t>Cheermaster</a:t>
              </a:r>
              <a:endParaRPr lang="en-US" sz="1200">
                <a:solidFill>
                  <a:srgbClr val="000000"/>
                </a:solidFill>
                <a:latin typeface="Times New Roman" pitchFamily="18" charset="0"/>
              </a:endParaRPr>
            </a:p>
          </p:txBody>
        </p:sp>
        <p:sp>
          <p:nvSpPr>
            <p:cNvPr id="17437" name="Text Box 50"/>
            <p:cNvSpPr txBox="1">
              <a:spLocks noChangeArrowheads="1"/>
            </p:cNvSpPr>
            <p:nvPr/>
          </p:nvSpPr>
          <p:spPr bwMode="auto">
            <a:xfrm>
              <a:off x="2576" y="3163"/>
              <a:ext cx="674" cy="533"/>
            </a:xfrm>
            <a:prstGeom prst="rect">
              <a:avLst/>
            </a:prstGeom>
            <a:solidFill>
              <a:srgbClr val="FFFFFF"/>
            </a:solidFill>
            <a:ln w="9525">
              <a:solidFill>
                <a:srgbClr val="000000"/>
              </a:solidFill>
              <a:miter lim="800000"/>
              <a:headEnd/>
              <a:tailEnd/>
            </a:ln>
          </p:spPr>
          <p:txBody>
            <a:bodyPr/>
            <a:lstStyle/>
            <a:p>
              <a:pPr eaLnBrk="0" hangingPunct="0"/>
              <a:r>
                <a:rPr lang="en-US" sz="1000" u="sng">
                  <a:solidFill>
                    <a:srgbClr val="000000"/>
                  </a:solidFill>
                  <a:latin typeface="Times New Roman" pitchFamily="18" charset="0"/>
                </a:rPr>
                <a:t>Patrol</a:t>
              </a:r>
            </a:p>
            <a:p>
              <a:pPr eaLnBrk="0" hangingPunct="0"/>
              <a:r>
                <a:rPr lang="en-US" sz="1000">
                  <a:solidFill>
                    <a:srgbClr val="000000"/>
                  </a:solidFill>
                  <a:latin typeface="Times New Roman" pitchFamily="18" charset="0"/>
                </a:rPr>
                <a:t> Scribe</a:t>
              </a:r>
            </a:p>
            <a:p>
              <a:pPr eaLnBrk="0" hangingPunct="0"/>
              <a:r>
                <a:rPr lang="en-US" sz="1000">
                  <a:solidFill>
                    <a:srgbClr val="000000"/>
                  </a:solidFill>
                  <a:latin typeface="Times New Roman" pitchFamily="18" charset="0"/>
                </a:rPr>
                <a:t>Quartermaster</a:t>
              </a:r>
            </a:p>
            <a:p>
              <a:pPr eaLnBrk="0" hangingPunct="0"/>
              <a:r>
                <a:rPr lang="en-US" sz="1000">
                  <a:solidFill>
                    <a:srgbClr val="000000"/>
                  </a:solidFill>
                  <a:latin typeface="Times New Roman" pitchFamily="18" charset="0"/>
                </a:rPr>
                <a:t>Grubmaster</a:t>
              </a:r>
            </a:p>
            <a:p>
              <a:pPr eaLnBrk="0" hangingPunct="0"/>
              <a:r>
                <a:rPr lang="en-US" sz="1000">
                  <a:solidFill>
                    <a:srgbClr val="000000"/>
                  </a:solidFill>
                  <a:latin typeface="Times New Roman" pitchFamily="18" charset="0"/>
                </a:rPr>
                <a:t>Cheermaster</a:t>
              </a:r>
              <a:endParaRPr lang="en-US" sz="1200">
                <a:solidFill>
                  <a:srgbClr val="000000"/>
                </a:solidFill>
                <a:latin typeface="Times New Roman" pitchFamily="18" charset="0"/>
              </a:endParaRPr>
            </a:p>
          </p:txBody>
        </p:sp>
        <p:sp>
          <p:nvSpPr>
            <p:cNvPr id="17438" name="Text Box 51"/>
            <p:cNvSpPr txBox="1">
              <a:spLocks noChangeArrowheads="1"/>
            </p:cNvSpPr>
            <p:nvPr/>
          </p:nvSpPr>
          <p:spPr bwMode="auto">
            <a:xfrm>
              <a:off x="3392" y="3163"/>
              <a:ext cx="674" cy="533"/>
            </a:xfrm>
            <a:prstGeom prst="rect">
              <a:avLst/>
            </a:prstGeom>
            <a:solidFill>
              <a:srgbClr val="FFFFFF"/>
            </a:solidFill>
            <a:ln w="9525">
              <a:solidFill>
                <a:srgbClr val="000000"/>
              </a:solidFill>
              <a:miter lim="800000"/>
              <a:headEnd/>
              <a:tailEnd/>
            </a:ln>
          </p:spPr>
          <p:txBody>
            <a:bodyPr/>
            <a:lstStyle/>
            <a:p>
              <a:pPr eaLnBrk="0" hangingPunct="0"/>
              <a:r>
                <a:rPr lang="en-US" sz="1000" u="sng">
                  <a:solidFill>
                    <a:srgbClr val="000000"/>
                  </a:solidFill>
                  <a:latin typeface="Times New Roman" pitchFamily="18" charset="0"/>
                </a:rPr>
                <a:t>Patrol</a:t>
              </a:r>
            </a:p>
            <a:p>
              <a:pPr eaLnBrk="0" hangingPunct="0"/>
              <a:r>
                <a:rPr lang="en-US" sz="1000">
                  <a:solidFill>
                    <a:srgbClr val="000000"/>
                  </a:solidFill>
                  <a:latin typeface="Times New Roman" pitchFamily="18" charset="0"/>
                </a:rPr>
                <a:t> Scribe</a:t>
              </a:r>
            </a:p>
            <a:p>
              <a:pPr eaLnBrk="0" hangingPunct="0"/>
              <a:r>
                <a:rPr lang="en-US" sz="1000">
                  <a:solidFill>
                    <a:srgbClr val="000000"/>
                  </a:solidFill>
                  <a:latin typeface="Times New Roman" pitchFamily="18" charset="0"/>
                </a:rPr>
                <a:t>Quartermaster</a:t>
              </a:r>
            </a:p>
            <a:p>
              <a:pPr eaLnBrk="0" hangingPunct="0"/>
              <a:r>
                <a:rPr lang="en-US" sz="1000">
                  <a:solidFill>
                    <a:srgbClr val="000000"/>
                  </a:solidFill>
                  <a:latin typeface="Times New Roman" pitchFamily="18" charset="0"/>
                </a:rPr>
                <a:t>Grubmaster</a:t>
              </a:r>
            </a:p>
            <a:p>
              <a:pPr eaLnBrk="0" hangingPunct="0"/>
              <a:r>
                <a:rPr lang="en-US" sz="1000">
                  <a:solidFill>
                    <a:srgbClr val="000000"/>
                  </a:solidFill>
                  <a:latin typeface="Times New Roman" pitchFamily="18" charset="0"/>
                </a:rPr>
                <a:t>Cheermaster</a:t>
              </a:r>
              <a:endParaRPr lang="en-US" sz="1200">
                <a:solidFill>
                  <a:srgbClr val="000000"/>
                </a:solidFill>
                <a:latin typeface="Times New Roman" pitchFamily="18" charset="0"/>
              </a:endParaRPr>
            </a:p>
          </p:txBody>
        </p:sp>
        <p:sp>
          <p:nvSpPr>
            <p:cNvPr id="17439" name="Text Box 62"/>
            <p:cNvSpPr txBox="1">
              <a:spLocks noChangeArrowheads="1"/>
            </p:cNvSpPr>
            <p:nvPr/>
          </p:nvSpPr>
          <p:spPr bwMode="auto">
            <a:xfrm>
              <a:off x="1426" y="1681"/>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Troop Guide</a:t>
              </a:r>
            </a:p>
          </p:txBody>
        </p:sp>
        <p:sp>
          <p:nvSpPr>
            <p:cNvPr id="17440" name="Text Box 63"/>
            <p:cNvSpPr txBox="1">
              <a:spLocks noChangeArrowheads="1"/>
            </p:cNvSpPr>
            <p:nvPr/>
          </p:nvSpPr>
          <p:spPr bwMode="auto">
            <a:xfrm>
              <a:off x="1440" y="2113"/>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New-Scout Patrol Leader</a:t>
              </a:r>
            </a:p>
          </p:txBody>
        </p:sp>
        <p:sp>
          <p:nvSpPr>
            <p:cNvPr id="17441" name="Text Box 64"/>
            <p:cNvSpPr txBox="1">
              <a:spLocks noChangeArrowheads="1"/>
            </p:cNvSpPr>
            <p:nvPr/>
          </p:nvSpPr>
          <p:spPr bwMode="auto">
            <a:xfrm>
              <a:off x="816" y="2688"/>
              <a:ext cx="69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Den Chief</a:t>
              </a:r>
            </a:p>
          </p:txBody>
        </p:sp>
        <p:sp>
          <p:nvSpPr>
            <p:cNvPr id="17442" name="Text Box 66"/>
            <p:cNvSpPr txBox="1">
              <a:spLocks noChangeArrowheads="1"/>
            </p:cNvSpPr>
            <p:nvPr/>
          </p:nvSpPr>
          <p:spPr bwMode="auto">
            <a:xfrm>
              <a:off x="4032" y="1440"/>
              <a:ext cx="912" cy="288"/>
            </a:xfrm>
            <a:prstGeom prst="rect">
              <a:avLst/>
            </a:prstGeom>
            <a:noFill/>
            <a:ln w="9525">
              <a:noFill/>
              <a:miter lim="800000"/>
              <a:headEnd/>
              <a:tailEnd/>
            </a:ln>
          </p:spPr>
          <p:txBody>
            <a:bodyPr>
              <a:spAutoFit/>
            </a:bodyPr>
            <a:lstStyle/>
            <a:p>
              <a:pPr>
                <a:spcBef>
                  <a:spcPct val="50000"/>
                </a:spcBef>
              </a:pPr>
              <a:r>
                <a:rPr lang="en-US" sz="1200">
                  <a:latin typeface="Times New Roman" pitchFamily="18" charset="0"/>
                </a:rPr>
                <a:t>Patrol Leaders' Council</a:t>
              </a:r>
            </a:p>
          </p:txBody>
        </p:sp>
        <p:sp>
          <p:nvSpPr>
            <p:cNvPr id="17443" name="Line 67"/>
            <p:cNvSpPr>
              <a:spLocks noChangeShapeType="1"/>
            </p:cNvSpPr>
            <p:nvPr/>
          </p:nvSpPr>
          <p:spPr bwMode="auto">
            <a:xfrm>
              <a:off x="1440" y="624"/>
              <a:ext cx="3840" cy="0"/>
            </a:xfrm>
            <a:prstGeom prst="line">
              <a:avLst/>
            </a:prstGeom>
            <a:noFill/>
            <a:ln w="9525">
              <a:solidFill>
                <a:srgbClr val="000000"/>
              </a:solidFill>
              <a:round/>
              <a:headEnd/>
              <a:tailEnd/>
            </a:ln>
          </p:spPr>
          <p:txBody>
            <a:bodyPr/>
            <a:lstStyle/>
            <a:p>
              <a:endParaRPr lang="en-US"/>
            </a:p>
          </p:txBody>
        </p:sp>
        <p:sp>
          <p:nvSpPr>
            <p:cNvPr id="17444" name="Line 68"/>
            <p:cNvSpPr>
              <a:spLocks noChangeShapeType="1"/>
            </p:cNvSpPr>
            <p:nvPr/>
          </p:nvSpPr>
          <p:spPr bwMode="auto">
            <a:xfrm>
              <a:off x="1152" y="1152"/>
              <a:ext cx="624" cy="0"/>
            </a:xfrm>
            <a:prstGeom prst="line">
              <a:avLst/>
            </a:prstGeom>
            <a:noFill/>
            <a:ln w="9525">
              <a:solidFill>
                <a:srgbClr val="000000"/>
              </a:solidFill>
              <a:round/>
              <a:headEnd/>
              <a:tailEnd/>
            </a:ln>
          </p:spPr>
          <p:txBody>
            <a:bodyPr/>
            <a:lstStyle/>
            <a:p>
              <a:endParaRPr lang="en-US"/>
            </a:p>
          </p:txBody>
        </p:sp>
        <p:sp>
          <p:nvSpPr>
            <p:cNvPr id="17445" name="Line 69"/>
            <p:cNvSpPr>
              <a:spLocks noChangeShapeType="1"/>
            </p:cNvSpPr>
            <p:nvPr/>
          </p:nvSpPr>
          <p:spPr bwMode="auto">
            <a:xfrm>
              <a:off x="2448" y="1728"/>
              <a:ext cx="0" cy="2064"/>
            </a:xfrm>
            <a:prstGeom prst="line">
              <a:avLst/>
            </a:prstGeom>
            <a:noFill/>
            <a:ln w="9525">
              <a:solidFill>
                <a:srgbClr val="000000"/>
              </a:solidFill>
              <a:round/>
              <a:headEnd/>
              <a:tailEnd/>
            </a:ln>
          </p:spPr>
          <p:txBody>
            <a:bodyPr/>
            <a:lstStyle/>
            <a:p>
              <a:endParaRPr lang="en-US"/>
            </a:p>
          </p:txBody>
        </p:sp>
        <p:sp>
          <p:nvSpPr>
            <p:cNvPr id="17446" name="Line 70"/>
            <p:cNvSpPr>
              <a:spLocks noChangeShapeType="1"/>
            </p:cNvSpPr>
            <p:nvPr/>
          </p:nvSpPr>
          <p:spPr bwMode="auto">
            <a:xfrm>
              <a:off x="3456" y="480"/>
              <a:ext cx="0" cy="816"/>
            </a:xfrm>
            <a:prstGeom prst="line">
              <a:avLst/>
            </a:prstGeom>
            <a:noFill/>
            <a:ln w="9525">
              <a:solidFill>
                <a:srgbClr val="000000"/>
              </a:solidFill>
              <a:round/>
              <a:headEnd/>
              <a:tailEnd/>
            </a:ln>
          </p:spPr>
          <p:txBody>
            <a:bodyPr/>
            <a:lstStyle/>
            <a:p>
              <a:endParaRPr lang="en-US"/>
            </a:p>
          </p:txBody>
        </p:sp>
        <p:sp>
          <p:nvSpPr>
            <p:cNvPr id="17447" name="Line 71"/>
            <p:cNvSpPr>
              <a:spLocks noChangeShapeType="1"/>
            </p:cNvSpPr>
            <p:nvPr/>
          </p:nvSpPr>
          <p:spPr bwMode="auto">
            <a:xfrm>
              <a:off x="2688" y="624"/>
              <a:ext cx="0" cy="96"/>
            </a:xfrm>
            <a:prstGeom prst="line">
              <a:avLst/>
            </a:prstGeom>
            <a:noFill/>
            <a:ln w="9525">
              <a:solidFill>
                <a:srgbClr val="000000"/>
              </a:solidFill>
              <a:round/>
              <a:headEnd/>
              <a:tailEnd/>
            </a:ln>
          </p:spPr>
          <p:txBody>
            <a:bodyPr/>
            <a:lstStyle/>
            <a:p>
              <a:endParaRPr lang="en-US"/>
            </a:p>
          </p:txBody>
        </p:sp>
        <p:sp>
          <p:nvSpPr>
            <p:cNvPr id="17448" name="Line 72"/>
            <p:cNvSpPr>
              <a:spLocks noChangeShapeType="1"/>
            </p:cNvSpPr>
            <p:nvPr/>
          </p:nvSpPr>
          <p:spPr bwMode="auto">
            <a:xfrm>
              <a:off x="1440" y="624"/>
              <a:ext cx="0" cy="96"/>
            </a:xfrm>
            <a:prstGeom prst="line">
              <a:avLst/>
            </a:prstGeom>
            <a:noFill/>
            <a:ln w="9525">
              <a:solidFill>
                <a:srgbClr val="000000"/>
              </a:solidFill>
              <a:round/>
              <a:headEnd/>
              <a:tailEnd/>
            </a:ln>
          </p:spPr>
          <p:txBody>
            <a:bodyPr/>
            <a:lstStyle/>
            <a:p>
              <a:endParaRPr lang="en-US"/>
            </a:p>
          </p:txBody>
        </p:sp>
        <p:sp>
          <p:nvSpPr>
            <p:cNvPr id="17449" name="Line 73"/>
            <p:cNvSpPr>
              <a:spLocks noChangeShapeType="1"/>
            </p:cNvSpPr>
            <p:nvPr/>
          </p:nvSpPr>
          <p:spPr bwMode="auto">
            <a:xfrm>
              <a:off x="1440" y="1104"/>
              <a:ext cx="0" cy="48"/>
            </a:xfrm>
            <a:prstGeom prst="line">
              <a:avLst/>
            </a:prstGeom>
            <a:noFill/>
            <a:ln w="9525">
              <a:solidFill>
                <a:srgbClr val="000000"/>
              </a:solidFill>
              <a:round/>
              <a:headEnd/>
              <a:tailEnd/>
            </a:ln>
          </p:spPr>
          <p:txBody>
            <a:bodyPr/>
            <a:lstStyle/>
            <a:p>
              <a:endParaRPr lang="en-US"/>
            </a:p>
          </p:txBody>
        </p:sp>
        <p:sp>
          <p:nvSpPr>
            <p:cNvPr id="17450" name="Line 74"/>
            <p:cNvSpPr>
              <a:spLocks noChangeShapeType="1"/>
            </p:cNvSpPr>
            <p:nvPr/>
          </p:nvSpPr>
          <p:spPr bwMode="auto">
            <a:xfrm>
              <a:off x="1776" y="1152"/>
              <a:ext cx="0" cy="528"/>
            </a:xfrm>
            <a:prstGeom prst="line">
              <a:avLst/>
            </a:prstGeom>
            <a:noFill/>
            <a:ln w="9525">
              <a:solidFill>
                <a:srgbClr val="000000"/>
              </a:solidFill>
              <a:round/>
              <a:headEnd/>
              <a:tailEnd/>
            </a:ln>
          </p:spPr>
          <p:txBody>
            <a:bodyPr/>
            <a:lstStyle/>
            <a:p>
              <a:endParaRPr lang="en-US"/>
            </a:p>
          </p:txBody>
        </p:sp>
        <p:sp>
          <p:nvSpPr>
            <p:cNvPr id="17451" name="Line 75"/>
            <p:cNvSpPr>
              <a:spLocks noChangeShapeType="1"/>
            </p:cNvSpPr>
            <p:nvPr/>
          </p:nvSpPr>
          <p:spPr bwMode="auto">
            <a:xfrm>
              <a:off x="1776" y="1968"/>
              <a:ext cx="0" cy="144"/>
            </a:xfrm>
            <a:prstGeom prst="line">
              <a:avLst/>
            </a:prstGeom>
            <a:noFill/>
            <a:ln w="9525">
              <a:solidFill>
                <a:srgbClr val="000000"/>
              </a:solidFill>
              <a:round/>
              <a:headEnd/>
              <a:tailEnd/>
            </a:ln>
          </p:spPr>
          <p:txBody>
            <a:bodyPr/>
            <a:lstStyle/>
            <a:p>
              <a:endParaRPr lang="en-US"/>
            </a:p>
          </p:txBody>
        </p:sp>
        <p:sp>
          <p:nvSpPr>
            <p:cNvPr id="17452" name="Line 76"/>
            <p:cNvSpPr>
              <a:spLocks noChangeShapeType="1"/>
            </p:cNvSpPr>
            <p:nvPr/>
          </p:nvSpPr>
          <p:spPr bwMode="auto">
            <a:xfrm>
              <a:off x="2880" y="1488"/>
              <a:ext cx="240" cy="0"/>
            </a:xfrm>
            <a:prstGeom prst="line">
              <a:avLst/>
            </a:prstGeom>
            <a:noFill/>
            <a:ln w="9525">
              <a:solidFill>
                <a:srgbClr val="000000"/>
              </a:solidFill>
              <a:round/>
              <a:headEnd/>
              <a:tailEnd/>
            </a:ln>
          </p:spPr>
          <p:txBody>
            <a:bodyPr/>
            <a:lstStyle/>
            <a:p>
              <a:endParaRPr lang="en-US"/>
            </a:p>
          </p:txBody>
        </p:sp>
        <p:sp>
          <p:nvSpPr>
            <p:cNvPr id="17453" name="Line 77"/>
            <p:cNvSpPr>
              <a:spLocks noChangeShapeType="1"/>
            </p:cNvSpPr>
            <p:nvPr/>
          </p:nvSpPr>
          <p:spPr bwMode="auto">
            <a:xfrm flipV="1">
              <a:off x="5280" y="1152"/>
              <a:ext cx="0" cy="960"/>
            </a:xfrm>
            <a:prstGeom prst="line">
              <a:avLst/>
            </a:prstGeom>
            <a:noFill/>
            <a:ln w="9525">
              <a:solidFill>
                <a:srgbClr val="000000"/>
              </a:solidFill>
              <a:round/>
              <a:headEnd/>
              <a:tailEnd/>
            </a:ln>
          </p:spPr>
          <p:txBody>
            <a:bodyPr/>
            <a:lstStyle/>
            <a:p>
              <a:endParaRPr lang="en-US"/>
            </a:p>
          </p:txBody>
        </p:sp>
        <p:sp>
          <p:nvSpPr>
            <p:cNvPr id="17454" name="Line 78"/>
            <p:cNvSpPr>
              <a:spLocks noChangeShapeType="1"/>
            </p:cNvSpPr>
            <p:nvPr/>
          </p:nvSpPr>
          <p:spPr bwMode="auto">
            <a:xfrm>
              <a:off x="5280" y="624"/>
              <a:ext cx="0" cy="144"/>
            </a:xfrm>
            <a:prstGeom prst="line">
              <a:avLst/>
            </a:prstGeom>
            <a:noFill/>
            <a:ln w="9525">
              <a:solidFill>
                <a:srgbClr val="000000"/>
              </a:solidFill>
              <a:round/>
              <a:headEnd/>
              <a:tailEnd/>
            </a:ln>
          </p:spPr>
          <p:txBody>
            <a:bodyPr/>
            <a:lstStyle/>
            <a:p>
              <a:endParaRPr lang="en-US"/>
            </a:p>
          </p:txBody>
        </p:sp>
        <p:sp>
          <p:nvSpPr>
            <p:cNvPr id="17455" name="Line 79"/>
            <p:cNvSpPr>
              <a:spLocks noChangeShapeType="1"/>
            </p:cNvSpPr>
            <p:nvPr/>
          </p:nvSpPr>
          <p:spPr bwMode="auto">
            <a:xfrm>
              <a:off x="2112" y="1872"/>
              <a:ext cx="3168" cy="0"/>
            </a:xfrm>
            <a:prstGeom prst="line">
              <a:avLst/>
            </a:prstGeom>
            <a:noFill/>
            <a:ln w="9525">
              <a:solidFill>
                <a:srgbClr val="000000"/>
              </a:solidFill>
              <a:round/>
              <a:headEnd/>
              <a:tailEnd/>
            </a:ln>
          </p:spPr>
          <p:txBody>
            <a:bodyPr/>
            <a:lstStyle/>
            <a:p>
              <a:endParaRPr lang="en-US"/>
            </a:p>
          </p:txBody>
        </p:sp>
        <p:sp>
          <p:nvSpPr>
            <p:cNvPr id="17456" name="Line 80"/>
            <p:cNvSpPr>
              <a:spLocks noChangeShapeType="1"/>
            </p:cNvSpPr>
            <p:nvPr/>
          </p:nvSpPr>
          <p:spPr bwMode="auto">
            <a:xfrm>
              <a:off x="3456" y="1632"/>
              <a:ext cx="0" cy="240"/>
            </a:xfrm>
            <a:prstGeom prst="line">
              <a:avLst/>
            </a:prstGeom>
            <a:noFill/>
            <a:ln w="9525">
              <a:solidFill>
                <a:srgbClr val="000000"/>
              </a:solidFill>
              <a:round/>
              <a:headEnd/>
              <a:tailEnd/>
            </a:ln>
          </p:spPr>
          <p:txBody>
            <a:bodyPr/>
            <a:lstStyle/>
            <a:p>
              <a:endParaRPr lang="en-US"/>
            </a:p>
          </p:txBody>
        </p:sp>
        <p:sp>
          <p:nvSpPr>
            <p:cNvPr id="17457" name="Line 81"/>
            <p:cNvSpPr>
              <a:spLocks noChangeShapeType="1"/>
            </p:cNvSpPr>
            <p:nvPr/>
          </p:nvSpPr>
          <p:spPr bwMode="auto">
            <a:xfrm>
              <a:off x="2928" y="1872"/>
              <a:ext cx="0" cy="240"/>
            </a:xfrm>
            <a:prstGeom prst="line">
              <a:avLst/>
            </a:prstGeom>
            <a:noFill/>
            <a:ln w="9525">
              <a:solidFill>
                <a:srgbClr val="000000"/>
              </a:solidFill>
              <a:round/>
              <a:headEnd/>
              <a:tailEnd/>
            </a:ln>
          </p:spPr>
          <p:txBody>
            <a:bodyPr/>
            <a:lstStyle/>
            <a:p>
              <a:endParaRPr lang="en-US"/>
            </a:p>
          </p:txBody>
        </p:sp>
        <p:sp>
          <p:nvSpPr>
            <p:cNvPr id="17458" name="Line 82"/>
            <p:cNvSpPr>
              <a:spLocks noChangeShapeType="1"/>
            </p:cNvSpPr>
            <p:nvPr/>
          </p:nvSpPr>
          <p:spPr bwMode="auto">
            <a:xfrm>
              <a:off x="3744" y="1872"/>
              <a:ext cx="0" cy="240"/>
            </a:xfrm>
            <a:prstGeom prst="line">
              <a:avLst/>
            </a:prstGeom>
            <a:noFill/>
            <a:ln w="9525">
              <a:solidFill>
                <a:srgbClr val="000000"/>
              </a:solidFill>
              <a:round/>
              <a:headEnd/>
              <a:tailEnd/>
            </a:ln>
          </p:spPr>
          <p:txBody>
            <a:bodyPr/>
            <a:lstStyle/>
            <a:p>
              <a:endParaRPr lang="en-US"/>
            </a:p>
          </p:txBody>
        </p:sp>
        <p:sp>
          <p:nvSpPr>
            <p:cNvPr id="17459" name="Line 83"/>
            <p:cNvSpPr>
              <a:spLocks noChangeShapeType="1"/>
            </p:cNvSpPr>
            <p:nvPr/>
          </p:nvSpPr>
          <p:spPr bwMode="auto">
            <a:xfrm>
              <a:off x="4512" y="1872"/>
              <a:ext cx="0" cy="240"/>
            </a:xfrm>
            <a:prstGeom prst="line">
              <a:avLst/>
            </a:prstGeom>
            <a:noFill/>
            <a:ln w="9525">
              <a:solidFill>
                <a:srgbClr val="000000"/>
              </a:solidFill>
              <a:round/>
              <a:headEnd/>
              <a:tailEnd/>
            </a:ln>
          </p:spPr>
          <p:txBody>
            <a:bodyPr/>
            <a:lstStyle/>
            <a:p>
              <a:endParaRPr lang="en-US"/>
            </a:p>
          </p:txBody>
        </p:sp>
        <p:sp>
          <p:nvSpPr>
            <p:cNvPr id="17460" name="Line 87"/>
            <p:cNvSpPr>
              <a:spLocks noChangeShapeType="1"/>
            </p:cNvSpPr>
            <p:nvPr/>
          </p:nvSpPr>
          <p:spPr bwMode="auto">
            <a:xfrm>
              <a:off x="2928" y="2400"/>
              <a:ext cx="0" cy="288"/>
            </a:xfrm>
            <a:prstGeom prst="line">
              <a:avLst/>
            </a:prstGeom>
            <a:noFill/>
            <a:ln w="9525">
              <a:solidFill>
                <a:srgbClr val="000000"/>
              </a:solidFill>
              <a:round/>
              <a:headEnd/>
              <a:tailEnd/>
            </a:ln>
          </p:spPr>
          <p:txBody>
            <a:bodyPr/>
            <a:lstStyle/>
            <a:p>
              <a:endParaRPr lang="en-US"/>
            </a:p>
          </p:txBody>
        </p:sp>
        <p:sp>
          <p:nvSpPr>
            <p:cNvPr id="17461" name="Line 89"/>
            <p:cNvSpPr>
              <a:spLocks noChangeShapeType="1"/>
            </p:cNvSpPr>
            <p:nvPr/>
          </p:nvSpPr>
          <p:spPr bwMode="auto">
            <a:xfrm>
              <a:off x="3744" y="2400"/>
              <a:ext cx="0" cy="288"/>
            </a:xfrm>
            <a:prstGeom prst="line">
              <a:avLst/>
            </a:prstGeom>
            <a:noFill/>
            <a:ln w="9525">
              <a:solidFill>
                <a:srgbClr val="000000"/>
              </a:solidFill>
              <a:round/>
              <a:headEnd/>
              <a:tailEnd/>
            </a:ln>
          </p:spPr>
          <p:txBody>
            <a:bodyPr/>
            <a:lstStyle/>
            <a:p>
              <a:endParaRPr lang="en-US"/>
            </a:p>
          </p:txBody>
        </p:sp>
        <p:sp>
          <p:nvSpPr>
            <p:cNvPr id="17462" name="Line 90"/>
            <p:cNvSpPr>
              <a:spLocks noChangeShapeType="1"/>
            </p:cNvSpPr>
            <p:nvPr/>
          </p:nvSpPr>
          <p:spPr bwMode="auto">
            <a:xfrm>
              <a:off x="4512" y="2400"/>
              <a:ext cx="0" cy="288"/>
            </a:xfrm>
            <a:prstGeom prst="line">
              <a:avLst/>
            </a:prstGeom>
            <a:noFill/>
            <a:ln w="9525">
              <a:solidFill>
                <a:srgbClr val="000000"/>
              </a:solidFill>
              <a:round/>
              <a:headEnd/>
              <a:tailEnd/>
            </a:ln>
          </p:spPr>
          <p:txBody>
            <a:bodyPr/>
            <a:lstStyle/>
            <a:p>
              <a:endParaRPr lang="en-US"/>
            </a:p>
          </p:txBody>
        </p:sp>
        <p:sp>
          <p:nvSpPr>
            <p:cNvPr id="17463" name="Line 91"/>
            <p:cNvSpPr>
              <a:spLocks noChangeShapeType="1"/>
            </p:cNvSpPr>
            <p:nvPr/>
          </p:nvSpPr>
          <p:spPr bwMode="auto">
            <a:xfrm>
              <a:off x="4512" y="3024"/>
              <a:ext cx="0" cy="144"/>
            </a:xfrm>
            <a:prstGeom prst="line">
              <a:avLst/>
            </a:prstGeom>
            <a:noFill/>
            <a:ln w="9525">
              <a:solidFill>
                <a:srgbClr val="000000"/>
              </a:solidFill>
              <a:round/>
              <a:headEnd/>
              <a:tailEnd/>
            </a:ln>
          </p:spPr>
          <p:txBody>
            <a:bodyPr/>
            <a:lstStyle/>
            <a:p>
              <a:endParaRPr lang="en-US"/>
            </a:p>
          </p:txBody>
        </p:sp>
        <p:sp>
          <p:nvSpPr>
            <p:cNvPr id="17464" name="Line 92"/>
            <p:cNvSpPr>
              <a:spLocks noChangeShapeType="1"/>
            </p:cNvSpPr>
            <p:nvPr/>
          </p:nvSpPr>
          <p:spPr bwMode="auto">
            <a:xfrm>
              <a:off x="3744" y="3024"/>
              <a:ext cx="0" cy="144"/>
            </a:xfrm>
            <a:prstGeom prst="line">
              <a:avLst/>
            </a:prstGeom>
            <a:noFill/>
            <a:ln w="9525">
              <a:solidFill>
                <a:srgbClr val="000000"/>
              </a:solidFill>
              <a:round/>
              <a:headEnd/>
              <a:tailEnd/>
            </a:ln>
          </p:spPr>
          <p:txBody>
            <a:bodyPr/>
            <a:lstStyle/>
            <a:p>
              <a:endParaRPr lang="en-US"/>
            </a:p>
          </p:txBody>
        </p:sp>
        <p:sp>
          <p:nvSpPr>
            <p:cNvPr id="17465" name="Line 93"/>
            <p:cNvSpPr>
              <a:spLocks noChangeShapeType="1"/>
            </p:cNvSpPr>
            <p:nvPr/>
          </p:nvSpPr>
          <p:spPr bwMode="auto">
            <a:xfrm>
              <a:off x="2928" y="3024"/>
              <a:ext cx="0" cy="144"/>
            </a:xfrm>
            <a:prstGeom prst="line">
              <a:avLst/>
            </a:prstGeom>
            <a:noFill/>
            <a:ln w="9525">
              <a:solidFill>
                <a:srgbClr val="000000"/>
              </a:solidFill>
              <a:round/>
              <a:headEnd/>
              <a:tailEnd/>
            </a:ln>
          </p:spPr>
          <p:txBody>
            <a:bodyPr/>
            <a:lstStyle/>
            <a:p>
              <a:endParaRPr lang="en-US"/>
            </a:p>
          </p:txBody>
        </p:sp>
        <p:sp>
          <p:nvSpPr>
            <p:cNvPr id="17466" name="Line 94"/>
            <p:cNvSpPr>
              <a:spLocks noChangeShapeType="1"/>
            </p:cNvSpPr>
            <p:nvPr/>
          </p:nvSpPr>
          <p:spPr bwMode="auto">
            <a:xfrm>
              <a:off x="1152" y="1152"/>
              <a:ext cx="0" cy="1536"/>
            </a:xfrm>
            <a:prstGeom prst="line">
              <a:avLst/>
            </a:prstGeom>
            <a:noFill/>
            <a:ln w="9525">
              <a:solidFill>
                <a:srgbClr val="000000"/>
              </a:solidFill>
              <a:round/>
              <a:headEnd/>
              <a:tailEnd/>
            </a:ln>
          </p:spPr>
          <p:txBody>
            <a:bodyPr/>
            <a:lstStyle/>
            <a:p>
              <a:endParaRPr lang="en-US"/>
            </a:p>
          </p:txBody>
        </p:sp>
        <p:sp>
          <p:nvSpPr>
            <p:cNvPr id="17467" name="Line 95"/>
            <p:cNvSpPr>
              <a:spLocks noChangeShapeType="1"/>
            </p:cNvSpPr>
            <p:nvPr/>
          </p:nvSpPr>
          <p:spPr bwMode="auto">
            <a:xfrm>
              <a:off x="1200" y="3792"/>
              <a:ext cx="4176" cy="0"/>
            </a:xfrm>
            <a:prstGeom prst="line">
              <a:avLst/>
            </a:prstGeom>
            <a:noFill/>
            <a:ln w="9525">
              <a:solidFill>
                <a:srgbClr val="000000"/>
              </a:solidFill>
              <a:round/>
              <a:headEnd/>
              <a:tailEnd/>
            </a:ln>
          </p:spPr>
          <p:txBody>
            <a:bodyPr/>
            <a:lstStyle/>
            <a:p>
              <a:endParaRPr lang="en-US"/>
            </a:p>
          </p:txBody>
        </p:sp>
        <p:sp>
          <p:nvSpPr>
            <p:cNvPr id="17468" name="Line 96"/>
            <p:cNvSpPr>
              <a:spLocks noChangeShapeType="1"/>
            </p:cNvSpPr>
            <p:nvPr/>
          </p:nvSpPr>
          <p:spPr bwMode="auto">
            <a:xfrm>
              <a:off x="2688" y="3792"/>
              <a:ext cx="0" cy="96"/>
            </a:xfrm>
            <a:prstGeom prst="line">
              <a:avLst/>
            </a:prstGeom>
            <a:noFill/>
            <a:ln w="9525">
              <a:solidFill>
                <a:srgbClr val="000000"/>
              </a:solidFill>
              <a:round/>
              <a:headEnd/>
              <a:tailEnd/>
            </a:ln>
          </p:spPr>
          <p:txBody>
            <a:bodyPr/>
            <a:lstStyle/>
            <a:p>
              <a:endParaRPr lang="en-US"/>
            </a:p>
          </p:txBody>
        </p:sp>
        <p:sp>
          <p:nvSpPr>
            <p:cNvPr id="17469" name="Line 97"/>
            <p:cNvSpPr>
              <a:spLocks noChangeShapeType="1"/>
            </p:cNvSpPr>
            <p:nvPr/>
          </p:nvSpPr>
          <p:spPr bwMode="auto">
            <a:xfrm>
              <a:off x="3360" y="3792"/>
              <a:ext cx="0" cy="96"/>
            </a:xfrm>
            <a:prstGeom prst="line">
              <a:avLst/>
            </a:prstGeom>
            <a:noFill/>
            <a:ln w="9525">
              <a:solidFill>
                <a:srgbClr val="000000"/>
              </a:solidFill>
              <a:round/>
              <a:headEnd/>
              <a:tailEnd/>
            </a:ln>
          </p:spPr>
          <p:txBody>
            <a:bodyPr/>
            <a:lstStyle/>
            <a:p>
              <a:endParaRPr lang="en-US"/>
            </a:p>
          </p:txBody>
        </p:sp>
        <p:sp>
          <p:nvSpPr>
            <p:cNvPr id="17470" name="Line 98"/>
            <p:cNvSpPr>
              <a:spLocks noChangeShapeType="1"/>
            </p:cNvSpPr>
            <p:nvPr/>
          </p:nvSpPr>
          <p:spPr bwMode="auto">
            <a:xfrm>
              <a:off x="4032" y="3792"/>
              <a:ext cx="0" cy="96"/>
            </a:xfrm>
            <a:prstGeom prst="line">
              <a:avLst/>
            </a:prstGeom>
            <a:noFill/>
            <a:ln w="9525">
              <a:solidFill>
                <a:srgbClr val="000000"/>
              </a:solidFill>
              <a:round/>
              <a:headEnd/>
              <a:tailEnd/>
            </a:ln>
          </p:spPr>
          <p:txBody>
            <a:bodyPr/>
            <a:lstStyle/>
            <a:p>
              <a:endParaRPr lang="en-US"/>
            </a:p>
          </p:txBody>
        </p:sp>
        <p:sp>
          <p:nvSpPr>
            <p:cNvPr id="17471" name="Line 99"/>
            <p:cNvSpPr>
              <a:spLocks noChangeShapeType="1"/>
            </p:cNvSpPr>
            <p:nvPr/>
          </p:nvSpPr>
          <p:spPr bwMode="auto">
            <a:xfrm>
              <a:off x="4704" y="3792"/>
              <a:ext cx="0" cy="96"/>
            </a:xfrm>
            <a:prstGeom prst="line">
              <a:avLst/>
            </a:prstGeom>
            <a:noFill/>
            <a:ln w="9525">
              <a:solidFill>
                <a:srgbClr val="000000"/>
              </a:solidFill>
              <a:round/>
              <a:headEnd/>
              <a:tailEnd/>
            </a:ln>
          </p:spPr>
          <p:txBody>
            <a:bodyPr/>
            <a:lstStyle/>
            <a:p>
              <a:endParaRPr lang="en-US"/>
            </a:p>
          </p:txBody>
        </p:sp>
        <p:sp>
          <p:nvSpPr>
            <p:cNvPr id="17472" name="Line 100"/>
            <p:cNvSpPr>
              <a:spLocks noChangeShapeType="1"/>
            </p:cNvSpPr>
            <p:nvPr/>
          </p:nvSpPr>
          <p:spPr bwMode="auto">
            <a:xfrm>
              <a:off x="5376" y="3792"/>
              <a:ext cx="0" cy="96"/>
            </a:xfrm>
            <a:prstGeom prst="line">
              <a:avLst/>
            </a:prstGeom>
            <a:noFill/>
            <a:ln w="9525">
              <a:solidFill>
                <a:srgbClr val="000000"/>
              </a:solidFill>
              <a:round/>
              <a:headEnd/>
              <a:tailEnd/>
            </a:ln>
          </p:spPr>
          <p:txBody>
            <a:bodyPr/>
            <a:lstStyle/>
            <a:p>
              <a:endParaRPr lang="en-US"/>
            </a:p>
          </p:txBody>
        </p:sp>
        <p:sp>
          <p:nvSpPr>
            <p:cNvPr id="17473" name="Line 101"/>
            <p:cNvSpPr>
              <a:spLocks noChangeShapeType="1"/>
            </p:cNvSpPr>
            <p:nvPr/>
          </p:nvSpPr>
          <p:spPr bwMode="auto">
            <a:xfrm>
              <a:off x="1200" y="3792"/>
              <a:ext cx="0" cy="96"/>
            </a:xfrm>
            <a:prstGeom prst="line">
              <a:avLst/>
            </a:prstGeom>
            <a:noFill/>
            <a:ln w="9525">
              <a:solidFill>
                <a:srgbClr val="000000"/>
              </a:solidFill>
              <a:round/>
              <a:headEnd/>
              <a:tailEnd/>
            </a:ln>
          </p:spPr>
          <p:txBody>
            <a:bodyPr/>
            <a:lstStyle/>
            <a:p>
              <a:endParaRPr lang="en-US"/>
            </a:p>
          </p:txBody>
        </p:sp>
        <p:sp>
          <p:nvSpPr>
            <p:cNvPr id="17474" name="Line 102"/>
            <p:cNvSpPr>
              <a:spLocks noChangeShapeType="1"/>
            </p:cNvSpPr>
            <p:nvPr/>
          </p:nvSpPr>
          <p:spPr bwMode="auto">
            <a:xfrm>
              <a:off x="1920" y="3792"/>
              <a:ext cx="0" cy="96"/>
            </a:xfrm>
            <a:prstGeom prst="line">
              <a:avLst/>
            </a:prstGeom>
            <a:noFill/>
            <a:ln w="9525">
              <a:solidFill>
                <a:srgbClr val="000000"/>
              </a:solidFill>
              <a:round/>
              <a:headEnd/>
              <a:tailEnd/>
            </a:ln>
          </p:spPr>
          <p:txBody>
            <a:bodyPr/>
            <a:lstStyle/>
            <a:p>
              <a:endParaRPr lang="en-US"/>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1485900" y="6324600"/>
            <a:ext cx="1104900" cy="304800"/>
          </a:xfrm>
          <a:prstGeom prst="rect">
            <a:avLst/>
          </a:prstGeom>
          <a:noFill/>
          <a:ln w="12700">
            <a:noFill/>
            <a:miter lim="800000"/>
            <a:headEnd/>
            <a:tailEnd/>
          </a:ln>
        </p:spPr>
        <p:txBody>
          <a:bodyPr wrap="none" anchor="ctr"/>
          <a:lstStyle/>
          <a:p>
            <a:endParaRPr lang="en-US"/>
          </a:p>
        </p:txBody>
      </p:sp>
      <p:sp>
        <p:nvSpPr>
          <p:cNvPr id="18435" name="Rectangle 5"/>
          <p:cNvSpPr>
            <a:spLocks noChangeArrowheads="1"/>
          </p:cNvSpPr>
          <p:nvPr/>
        </p:nvSpPr>
        <p:spPr bwMode="auto">
          <a:xfrm>
            <a:off x="4914900" y="6324600"/>
            <a:ext cx="1104900" cy="304800"/>
          </a:xfrm>
          <a:prstGeom prst="rect">
            <a:avLst/>
          </a:prstGeom>
          <a:noFill/>
          <a:ln w="12700">
            <a:noFill/>
            <a:miter lim="800000"/>
            <a:headEnd/>
            <a:tailEnd/>
          </a:ln>
        </p:spPr>
        <p:txBody>
          <a:bodyPr wrap="none" anchor="ctr"/>
          <a:lstStyle/>
          <a:p>
            <a:endParaRPr lang="en-US"/>
          </a:p>
        </p:txBody>
      </p:sp>
      <p:grpSp>
        <p:nvGrpSpPr>
          <p:cNvPr id="18436" name="Group 66"/>
          <p:cNvGrpSpPr>
            <a:grpSpLocks/>
          </p:cNvGrpSpPr>
          <p:nvPr/>
        </p:nvGrpSpPr>
        <p:grpSpPr bwMode="auto">
          <a:xfrm>
            <a:off x="1219200" y="152400"/>
            <a:ext cx="7772400" cy="5715000"/>
            <a:chOff x="768" y="96"/>
            <a:chExt cx="4896" cy="3600"/>
          </a:xfrm>
        </p:grpSpPr>
        <p:sp>
          <p:nvSpPr>
            <p:cNvPr id="18437" name="Rectangle 3"/>
            <p:cNvSpPr>
              <a:spLocks noChangeArrowheads="1"/>
            </p:cNvSpPr>
            <p:nvPr/>
          </p:nvSpPr>
          <p:spPr bwMode="auto">
            <a:xfrm>
              <a:off x="1392" y="1344"/>
              <a:ext cx="4272" cy="1344"/>
            </a:xfrm>
            <a:prstGeom prst="rect">
              <a:avLst/>
            </a:prstGeom>
            <a:solidFill>
              <a:srgbClr val="FFFF00"/>
            </a:solidFill>
            <a:ln w="9525">
              <a:solidFill>
                <a:srgbClr val="000000"/>
              </a:solidFill>
              <a:prstDash val="dash"/>
              <a:miter lim="800000"/>
              <a:headEnd/>
              <a:tailEnd/>
            </a:ln>
          </p:spPr>
          <p:txBody>
            <a:bodyPr wrap="none" anchor="ctr"/>
            <a:lstStyle/>
            <a:p>
              <a:endParaRPr lang="en-US"/>
            </a:p>
          </p:txBody>
        </p:sp>
        <p:sp>
          <p:nvSpPr>
            <p:cNvPr id="18438" name="Text Box 6"/>
            <p:cNvSpPr txBox="1">
              <a:spLocks noChangeArrowheads="1"/>
            </p:cNvSpPr>
            <p:nvPr/>
          </p:nvSpPr>
          <p:spPr bwMode="auto">
            <a:xfrm>
              <a:off x="3144" y="294"/>
              <a:ext cx="648" cy="282"/>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Scoutmaster</a:t>
              </a:r>
            </a:p>
          </p:txBody>
        </p:sp>
        <p:sp>
          <p:nvSpPr>
            <p:cNvPr id="18439" name="Text Box 7"/>
            <p:cNvSpPr txBox="1">
              <a:spLocks noChangeArrowheads="1"/>
            </p:cNvSpPr>
            <p:nvPr/>
          </p:nvSpPr>
          <p:spPr bwMode="auto">
            <a:xfrm>
              <a:off x="768" y="96"/>
              <a:ext cx="1632"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TROOP ORGANIZATION CHART for a Small Troop</a:t>
              </a:r>
            </a:p>
          </p:txBody>
        </p:sp>
        <p:sp>
          <p:nvSpPr>
            <p:cNvPr id="18440" name="Text Box 9"/>
            <p:cNvSpPr txBox="1">
              <a:spLocks noChangeArrowheads="1"/>
            </p:cNvSpPr>
            <p:nvPr/>
          </p:nvSpPr>
          <p:spPr bwMode="auto">
            <a:xfrm>
              <a:off x="1104" y="816"/>
              <a:ext cx="696" cy="38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Scoutmaster New Scout</a:t>
              </a:r>
            </a:p>
          </p:txBody>
        </p:sp>
        <p:sp>
          <p:nvSpPr>
            <p:cNvPr id="18441" name="Text Box 10"/>
            <p:cNvSpPr txBox="1">
              <a:spLocks noChangeArrowheads="1"/>
            </p:cNvSpPr>
            <p:nvPr/>
          </p:nvSpPr>
          <p:spPr bwMode="auto">
            <a:xfrm>
              <a:off x="4944" y="864"/>
              <a:ext cx="672" cy="38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Scoutmaster Venture</a:t>
              </a:r>
            </a:p>
          </p:txBody>
        </p:sp>
        <p:sp>
          <p:nvSpPr>
            <p:cNvPr id="18442" name="Text Box 11"/>
            <p:cNvSpPr txBox="1">
              <a:spLocks noChangeArrowheads="1"/>
            </p:cNvSpPr>
            <p:nvPr/>
          </p:nvSpPr>
          <p:spPr bwMode="auto">
            <a:xfrm>
              <a:off x="3120" y="1392"/>
              <a:ext cx="671" cy="336"/>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Senior Patrol</a:t>
              </a:r>
            </a:p>
            <a:p>
              <a:pPr eaLnBrk="0" hangingPunct="0"/>
              <a:r>
                <a:rPr lang="en-US" sz="1200">
                  <a:solidFill>
                    <a:srgbClr val="000000"/>
                  </a:solidFill>
                  <a:latin typeface="Times New Roman" pitchFamily="18" charset="0"/>
                </a:rPr>
                <a:t>Leader</a:t>
              </a:r>
            </a:p>
          </p:txBody>
        </p:sp>
        <p:sp>
          <p:nvSpPr>
            <p:cNvPr id="18443" name="Text Box 13"/>
            <p:cNvSpPr txBox="1">
              <a:spLocks noChangeArrowheads="1"/>
            </p:cNvSpPr>
            <p:nvPr/>
          </p:nvSpPr>
          <p:spPr bwMode="auto">
            <a:xfrm>
              <a:off x="2578" y="2209"/>
              <a:ext cx="686" cy="383"/>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Senior Patrol Leader</a:t>
              </a:r>
            </a:p>
          </p:txBody>
        </p:sp>
        <p:sp>
          <p:nvSpPr>
            <p:cNvPr id="18444" name="Text Box 14"/>
            <p:cNvSpPr txBox="1">
              <a:spLocks noChangeArrowheads="1"/>
            </p:cNvSpPr>
            <p:nvPr/>
          </p:nvSpPr>
          <p:spPr bwMode="auto">
            <a:xfrm>
              <a:off x="3394" y="2209"/>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Patrol Leader</a:t>
              </a:r>
            </a:p>
          </p:txBody>
        </p:sp>
        <p:sp>
          <p:nvSpPr>
            <p:cNvPr id="18445" name="Text Box 16"/>
            <p:cNvSpPr txBox="1">
              <a:spLocks noChangeArrowheads="1"/>
            </p:cNvSpPr>
            <p:nvPr/>
          </p:nvSpPr>
          <p:spPr bwMode="auto">
            <a:xfrm>
              <a:off x="4944" y="2209"/>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Venture Patrol</a:t>
              </a:r>
            </a:p>
          </p:txBody>
        </p:sp>
        <p:sp>
          <p:nvSpPr>
            <p:cNvPr id="18446" name="Text Box 19"/>
            <p:cNvSpPr txBox="1">
              <a:spLocks noChangeArrowheads="1"/>
            </p:cNvSpPr>
            <p:nvPr/>
          </p:nvSpPr>
          <p:spPr bwMode="auto">
            <a:xfrm>
              <a:off x="3394" y="2784"/>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Assistant Patrol Leader</a:t>
              </a:r>
            </a:p>
          </p:txBody>
        </p:sp>
        <p:sp>
          <p:nvSpPr>
            <p:cNvPr id="18447" name="Text Box 21"/>
            <p:cNvSpPr txBox="1">
              <a:spLocks noChangeArrowheads="1"/>
            </p:cNvSpPr>
            <p:nvPr/>
          </p:nvSpPr>
          <p:spPr bwMode="auto">
            <a:xfrm>
              <a:off x="2592" y="3408"/>
              <a:ext cx="700"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Quartermaster</a:t>
              </a:r>
            </a:p>
            <a:p>
              <a:pPr eaLnBrk="0" hangingPunct="0"/>
              <a:endParaRPr lang="en-US" sz="1200">
                <a:solidFill>
                  <a:srgbClr val="000000"/>
                </a:solidFill>
                <a:latin typeface="Times New Roman" pitchFamily="18" charset="0"/>
              </a:endParaRPr>
            </a:p>
          </p:txBody>
        </p:sp>
        <p:sp>
          <p:nvSpPr>
            <p:cNvPr id="18448" name="Text Box 30"/>
            <p:cNvSpPr txBox="1">
              <a:spLocks noChangeArrowheads="1"/>
            </p:cNvSpPr>
            <p:nvPr/>
          </p:nvSpPr>
          <p:spPr bwMode="auto">
            <a:xfrm>
              <a:off x="1426" y="1777"/>
              <a:ext cx="686" cy="287"/>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Troop Guide</a:t>
              </a:r>
            </a:p>
          </p:txBody>
        </p:sp>
        <p:sp>
          <p:nvSpPr>
            <p:cNvPr id="18449" name="Text Box 31"/>
            <p:cNvSpPr txBox="1">
              <a:spLocks noChangeArrowheads="1"/>
            </p:cNvSpPr>
            <p:nvPr/>
          </p:nvSpPr>
          <p:spPr bwMode="auto">
            <a:xfrm>
              <a:off x="1440" y="2209"/>
              <a:ext cx="686" cy="334"/>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New-Scout Patrol Leader</a:t>
              </a:r>
            </a:p>
          </p:txBody>
        </p:sp>
        <p:sp>
          <p:nvSpPr>
            <p:cNvPr id="18450" name="Text Box 32"/>
            <p:cNvSpPr txBox="1">
              <a:spLocks noChangeArrowheads="1"/>
            </p:cNvSpPr>
            <p:nvPr/>
          </p:nvSpPr>
          <p:spPr bwMode="auto">
            <a:xfrm>
              <a:off x="816" y="2784"/>
              <a:ext cx="696" cy="288"/>
            </a:xfrm>
            <a:prstGeom prst="rect">
              <a:avLst/>
            </a:prstGeom>
            <a:solidFill>
              <a:srgbClr val="FFFFFF"/>
            </a:solidFill>
            <a:ln w="9525">
              <a:solidFill>
                <a:srgbClr val="000000"/>
              </a:solidFill>
              <a:miter lim="800000"/>
              <a:headEnd/>
              <a:tailEnd/>
            </a:ln>
          </p:spPr>
          <p:txBody>
            <a:bodyPr/>
            <a:lstStyle/>
            <a:p>
              <a:pPr eaLnBrk="0" hangingPunct="0"/>
              <a:r>
                <a:rPr lang="en-US" sz="1200">
                  <a:solidFill>
                    <a:srgbClr val="000000"/>
                  </a:solidFill>
                  <a:latin typeface="Times New Roman" pitchFamily="18" charset="0"/>
                </a:rPr>
                <a:t>Den Chief</a:t>
              </a:r>
            </a:p>
          </p:txBody>
        </p:sp>
        <p:sp>
          <p:nvSpPr>
            <p:cNvPr id="18451" name="Text Box 33"/>
            <p:cNvSpPr txBox="1">
              <a:spLocks noChangeArrowheads="1"/>
            </p:cNvSpPr>
            <p:nvPr/>
          </p:nvSpPr>
          <p:spPr bwMode="auto">
            <a:xfrm>
              <a:off x="4032" y="1536"/>
              <a:ext cx="912" cy="288"/>
            </a:xfrm>
            <a:prstGeom prst="rect">
              <a:avLst/>
            </a:prstGeom>
            <a:noFill/>
            <a:ln w="9525">
              <a:noFill/>
              <a:miter lim="800000"/>
              <a:headEnd/>
              <a:tailEnd/>
            </a:ln>
          </p:spPr>
          <p:txBody>
            <a:bodyPr>
              <a:spAutoFit/>
            </a:bodyPr>
            <a:lstStyle/>
            <a:p>
              <a:pPr>
                <a:spcBef>
                  <a:spcPct val="50000"/>
                </a:spcBef>
              </a:pPr>
              <a:r>
                <a:rPr lang="en-US" sz="1200">
                  <a:latin typeface="Times New Roman" pitchFamily="18" charset="0"/>
                </a:rPr>
                <a:t>Patrol Leaders' Council</a:t>
              </a:r>
            </a:p>
          </p:txBody>
        </p:sp>
        <p:sp>
          <p:nvSpPr>
            <p:cNvPr id="18452" name="Line 34"/>
            <p:cNvSpPr>
              <a:spLocks noChangeShapeType="1"/>
            </p:cNvSpPr>
            <p:nvPr/>
          </p:nvSpPr>
          <p:spPr bwMode="auto">
            <a:xfrm>
              <a:off x="1440" y="720"/>
              <a:ext cx="3840" cy="0"/>
            </a:xfrm>
            <a:prstGeom prst="line">
              <a:avLst/>
            </a:prstGeom>
            <a:noFill/>
            <a:ln w="9525">
              <a:solidFill>
                <a:srgbClr val="000000"/>
              </a:solidFill>
              <a:round/>
              <a:headEnd/>
              <a:tailEnd/>
            </a:ln>
          </p:spPr>
          <p:txBody>
            <a:bodyPr/>
            <a:lstStyle/>
            <a:p>
              <a:endParaRPr lang="en-US"/>
            </a:p>
          </p:txBody>
        </p:sp>
        <p:sp>
          <p:nvSpPr>
            <p:cNvPr id="18453" name="Line 35"/>
            <p:cNvSpPr>
              <a:spLocks noChangeShapeType="1"/>
            </p:cNvSpPr>
            <p:nvPr/>
          </p:nvSpPr>
          <p:spPr bwMode="auto">
            <a:xfrm>
              <a:off x="1152" y="1248"/>
              <a:ext cx="624" cy="0"/>
            </a:xfrm>
            <a:prstGeom prst="line">
              <a:avLst/>
            </a:prstGeom>
            <a:noFill/>
            <a:ln w="9525">
              <a:solidFill>
                <a:srgbClr val="000000"/>
              </a:solidFill>
              <a:round/>
              <a:headEnd/>
              <a:tailEnd/>
            </a:ln>
          </p:spPr>
          <p:txBody>
            <a:bodyPr/>
            <a:lstStyle/>
            <a:p>
              <a:endParaRPr lang="en-US"/>
            </a:p>
          </p:txBody>
        </p:sp>
        <p:sp>
          <p:nvSpPr>
            <p:cNvPr id="18454" name="Line 37"/>
            <p:cNvSpPr>
              <a:spLocks noChangeShapeType="1"/>
            </p:cNvSpPr>
            <p:nvPr/>
          </p:nvSpPr>
          <p:spPr bwMode="auto">
            <a:xfrm>
              <a:off x="3456" y="576"/>
              <a:ext cx="0" cy="816"/>
            </a:xfrm>
            <a:prstGeom prst="line">
              <a:avLst/>
            </a:prstGeom>
            <a:noFill/>
            <a:ln w="9525">
              <a:solidFill>
                <a:srgbClr val="000000"/>
              </a:solidFill>
              <a:round/>
              <a:headEnd/>
              <a:tailEnd/>
            </a:ln>
          </p:spPr>
          <p:txBody>
            <a:bodyPr/>
            <a:lstStyle/>
            <a:p>
              <a:endParaRPr lang="en-US"/>
            </a:p>
          </p:txBody>
        </p:sp>
        <p:sp>
          <p:nvSpPr>
            <p:cNvPr id="18455" name="Line 39"/>
            <p:cNvSpPr>
              <a:spLocks noChangeShapeType="1"/>
            </p:cNvSpPr>
            <p:nvPr/>
          </p:nvSpPr>
          <p:spPr bwMode="auto">
            <a:xfrm>
              <a:off x="1440" y="720"/>
              <a:ext cx="0" cy="96"/>
            </a:xfrm>
            <a:prstGeom prst="line">
              <a:avLst/>
            </a:prstGeom>
            <a:noFill/>
            <a:ln w="9525">
              <a:solidFill>
                <a:srgbClr val="000000"/>
              </a:solidFill>
              <a:round/>
              <a:headEnd/>
              <a:tailEnd/>
            </a:ln>
          </p:spPr>
          <p:txBody>
            <a:bodyPr/>
            <a:lstStyle/>
            <a:p>
              <a:endParaRPr lang="en-US"/>
            </a:p>
          </p:txBody>
        </p:sp>
        <p:sp>
          <p:nvSpPr>
            <p:cNvPr id="18456" name="Line 40"/>
            <p:cNvSpPr>
              <a:spLocks noChangeShapeType="1"/>
            </p:cNvSpPr>
            <p:nvPr/>
          </p:nvSpPr>
          <p:spPr bwMode="auto">
            <a:xfrm>
              <a:off x="1440" y="1200"/>
              <a:ext cx="0" cy="48"/>
            </a:xfrm>
            <a:prstGeom prst="line">
              <a:avLst/>
            </a:prstGeom>
            <a:noFill/>
            <a:ln w="9525">
              <a:solidFill>
                <a:srgbClr val="000000"/>
              </a:solidFill>
              <a:round/>
              <a:headEnd/>
              <a:tailEnd/>
            </a:ln>
          </p:spPr>
          <p:txBody>
            <a:bodyPr/>
            <a:lstStyle/>
            <a:p>
              <a:endParaRPr lang="en-US"/>
            </a:p>
          </p:txBody>
        </p:sp>
        <p:sp>
          <p:nvSpPr>
            <p:cNvPr id="18457" name="Line 41"/>
            <p:cNvSpPr>
              <a:spLocks noChangeShapeType="1"/>
            </p:cNvSpPr>
            <p:nvPr/>
          </p:nvSpPr>
          <p:spPr bwMode="auto">
            <a:xfrm>
              <a:off x="1776" y="1248"/>
              <a:ext cx="0" cy="528"/>
            </a:xfrm>
            <a:prstGeom prst="line">
              <a:avLst/>
            </a:prstGeom>
            <a:noFill/>
            <a:ln w="9525">
              <a:solidFill>
                <a:srgbClr val="000000"/>
              </a:solidFill>
              <a:round/>
              <a:headEnd/>
              <a:tailEnd/>
            </a:ln>
          </p:spPr>
          <p:txBody>
            <a:bodyPr/>
            <a:lstStyle/>
            <a:p>
              <a:endParaRPr lang="en-US"/>
            </a:p>
          </p:txBody>
        </p:sp>
        <p:sp>
          <p:nvSpPr>
            <p:cNvPr id="18458" name="Line 42"/>
            <p:cNvSpPr>
              <a:spLocks noChangeShapeType="1"/>
            </p:cNvSpPr>
            <p:nvPr/>
          </p:nvSpPr>
          <p:spPr bwMode="auto">
            <a:xfrm>
              <a:off x="1776" y="2064"/>
              <a:ext cx="0" cy="144"/>
            </a:xfrm>
            <a:prstGeom prst="line">
              <a:avLst/>
            </a:prstGeom>
            <a:noFill/>
            <a:ln w="9525">
              <a:solidFill>
                <a:srgbClr val="000000"/>
              </a:solidFill>
              <a:round/>
              <a:headEnd/>
              <a:tailEnd/>
            </a:ln>
          </p:spPr>
          <p:txBody>
            <a:bodyPr/>
            <a:lstStyle/>
            <a:p>
              <a:endParaRPr lang="en-US"/>
            </a:p>
          </p:txBody>
        </p:sp>
        <p:sp>
          <p:nvSpPr>
            <p:cNvPr id="18459" name="Line 44"/>
            <p:cNvSpPr>
              <a:spLocks noChangeShapeType="1"/>
            </p:cNvSpPr>
            <p:nvPr/>
          </p:nvSpPr>
          <p:spPr bwMode="auto">
            <a:xfrm flipV="1">
              <a:off x="5280" y="1248"/>
              <a:ext cx="0" cy="960"/>
            </a:xfrm>
            <a:prstGeom prst="line">
              <a:avLst/>
            </a:prstGeom>
            <a:noFill/>
            <a:ln w="9525">
              <a:solidFill>
                <a:srgbClr val="000000"/>
              </a:solidFill>
              <a:round/>
              <a:headEnd/>
              <a:tailEnd/>
            </a:ln>
          </p:spPr>
          <p:txBody>
            <a:bodyPr/>
            <a:lstStyle/>
            <a:p>
              <a:endParaRPr lang="en-US"/>
            </a:p>
          </p:txBody>
        </p:sp>
        <p:sp>
          <p:nvSpPr>
            <p:cNvPr id="18460" name="Line 45"/>
            <p:cNvSpPr>
              <a:spLocks noChangeShapeType="1"/>
            </p:cNvSpPr>
            <p:nvPr/>
          </p:nvSpPr>
          <p:spPr bwMode="auto">
            <a:xfrm>
              <a:off x="5280" y="720"/>
              <a:ext cx="0" cy="144"/>
            </a:xfrm>
            <a:prstGeom prst="line">
              <a:avLst/>
            </a:prstGeom>
            <a:noFill/>
            <a:ln w="9525">
              <a:solidFill>
                <a:srgbClr val="000000"/>
              </a:solidFill>
              <a:round/>
              <a:headEnd/>
              <a:tailEnd/>
            </a:ln>
          </p:spPr>
          <p:txBody>
            <a:bodyPr/>
            <a:lstStyle/>
            <a:p>
              <a:endParaRPr lang="en-US"/>
            </a:p>
          </p:txBody>
        </p:sp>
        <p:sp>
          <p:nvSpPr>
            <p:cNvPr id="18461" name="Line 46"/>
            <p:cNvSpPr>
              <a:spLocks noChangeShapeType="1"/>
            </p:cNvSpPr>
            <p:nvPr/>
          </p:nvSpPr>
          <p:spPr bwMode="auto">
            <a:xfrm>
              <a:off x="2112" y="1968"/>
              <a:ext cx="3168" cy="0"/>
            </a:xfrm>
            <a:prstGeom prst="line">
              <a:avLst/>
            </a:prstGeom>
            <a:noFill/>
            <a:ln w="9525">
              <a:solidFill>
                <a:srgbClr val="000000"/>
              </a:solidFill>
              <a:round/>
              <a:headEnd/>
              <a:tailEnd/>
            </a:ln>
          </p:spPr>
          <p:txBody>
            <a:bodyPr/>
            <a:lstStyle/>
            <a:p>
              <a:endParaRPr lang="en-US"/>
            </a:p>
          </p:txBody>
        </p:sp>
        <p:sp>
          <p:nvSpPr>
            <p:cNvPr id="18462" name="Line 47"/>
            <p:cNvSpPr>
              <a:spLocks noChangeShapeType="1"/>
            </p:cNvSpPr>
            <p:nvPr/>
          </p:nvSpPr>
          <p:spPr bwMode="auto">
            <a:xfrm>
              <a:off x="3456" y="1728"/>
              <a:ext cx="0" cy="240"/>
            </a:xfrm>
            <a:prstGeom prst="line">
              <a:avLst/>
            </a:prstGeom>
            <a:noFill/>
            <a:ln w="9525">
              <a:solidFill>
                <a:srgbClr val="000000"/>
              </a:solidFill>
              <a:round/>
              <a:headEnd/>
              <a:tailEnd/>
            </a:ln>
          </p:spPr>
          <p:txBody>
            <a:bodyPr/>
            <a:lstStyle/>
            <a:p>
              <a:endParaRPr lang="en-US"/>
            </a:p>
          </p:txBody>
        </p:sp>
        <p:sp>
          <p:nvSpPr>
            <p:cNvPr id="18463" name="Line 48"/>
            <p:cNvSpPr>
              <a:spLocks noChangeShapeType="1"/>
            </p:cNvSpPr>
            <p:nvPr/>
          </p:nvSpPr>
          <p:spPr bwMode="auto">
            <a:xfrm>
              <a:off x="2928" y="1968"/>
              <a:ext cx="0" cy="240"/>
            </a:xfrm>
            <a:prstGeom prst="line">
              <a:avLst/>
            </a:prstGeom>
            <a:noFill/>
            <a:ln w="9525">
              <a:solidFill>
                <a:srgbClr val="000000"/>
              </a:solidFill>
              <a:round/>
              <a:headEnd/>
              <a:tailEnd/>
            </a:ln>
          </p:spPr>
          <p:txBody>
            <a:bodyPr/>
            <a:lstStyle/>
            <a:p>
              <a:endParaRPr lang="en-US"/>
            </a:p>
          </p:txBody>
        </p:sp>
        <p:sp>
          <p:nvSpPr>
            <p:cNvPr id="18464" name="Line 49"/>
            <p:cNvSpPr>
              <a:spLocks noChangeShapeType="1"/>
            </p:cNvSpPr>
            <p:nvPr/>
          </p:nvSpPr>
          <p:spPr bwMode="auto">
            <a:xfrm>
              <a:off x="3744" y="1968"/>
              <a:ext cx="0" cy="240"/>
            </a:xfrm>
            <a:prstGeom prst="line">
              <a:avLst/>
            </a:prstGeom>
            <a:noFill/>
            <a:ln w="9525">
              <a:solidFill>
                <a:srgbClr val="000000"/>
              </a:solidFill>
              <a:round/>
              <a:headEnd/>
              <a:tailEnd/>
            </a:ln>
          </p:spPr>
          <p:txBody>
            <a:bodyPr/>
            <a:lstStyle/>
            <a:p>
              <a:endParaRPr lang="en-US"/>
            </a:p>
          </p:txBody>
        </p:sp>
        <p:sp>
          <p:nvSpPr>
            <p:cNvPr id="18465" name="Line 51"/>
            <p:cNvSpPr>
              <a:spLocks noChangeShapeType="1"/>
            </p:cNvSpPr>
            <p:nvPr/>
          </p:nvSpPr>
          <p:spPr bwMode="auto">
            <a:xfrm>
              <a:off x="2928" y="2592"/>
              <a:ext cx="0" cy="816"/>
            </a:xfrm>
            <a:prstGeom prst="line">
              <a:avLst/>
            </a:prstGeom>
            <a:noFill/>
            <a:ln w="9525">
              <a:solidFill>
                <a:srgbClr val="000000"/>
              </a:solidFill>
              <a:round/>
              <a:headEnd/>
              <a:tailEnd/>
            </a:ln>
          </p:spPr>
          <p:txBody>
            <a:bodyPr/>
            <a:lstStyle/>
            <a:p>
              <a:endParaRPr lang="en-US"/>
            </a:p>
          </p:txBody>
        </p:sp>
        <p:sp>
          <p:nvSpPr>
            <p:cNvPr id="18466" name="Line 52"/>
            <p:cNvSpPr>
              <a:spLocks noChangeShapeType="1"/>
            </p:cNvSpPr>
            <p:nvPr/>
          </p:nvSpPr>
          <p:spPr bwMode="auto">
            <a:xfrm>
              <a:off x="3744" y="2496"/>
              <a:ext cx="0" cy="288"/>
            </a:xfrm>
            <a:prstGeom prst="line">
              <a:avLst/>
            </a:prstGeom>
            <a:noFill/>
            <a:ln w="9525">
              <a:solidFill>
                <a:srgbClr val="000000"/>
              </a:solidFill>
              <a:round/>
              <a:headEnd/>
              <a:tailEnd/>
            </a:ln>
          </p:spPr>
          <p:txBody>
            <a:bodyPr/>
            <a:lstStyle/>
            <a:p>
              <a:endParaRPr lang="en-US"/>
            </a:p>
          </p:txBody>
        </p:sp>
        <p:sp>
          <p:nvSpPr>
            <p:cNvPr id="18467" name="Line 57"/>
            <p:cNvSpPr>
              <a:spLocks noChangeShapeType="1"/>
            </p:cNvSpPr>
            <p:nvPr/>
          </p:nvSpPr>
          <p:spPr bwMode="auto">
            <a:xfrm>
              <a:off x="1152" y="1248"/>
              <a:ext cx="0" cy="1536"/>
            </a:xfrm>
            <a:prstGeom prst="line">
              <a:avLst/>
            </a:prstGeom>
            <a:noFill/>
            <a:ln w="9525">
              <a:solidFill>
                <a:srgbClr val="000000"/>
              </a:solidFill>
              <a:round/>
              <a:headEnd/>
              <a:tailEnd/>
            </a:ln>
          </p:spPr>
          <p:txBody>
            <a:bodyPr/>
            <a:lstStyle/>
            <a:p>
              <a:endParaRPr lang="en-US"/>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One – Know</a:t>
            </a:r>
          </a:p>
        </p:txBody>
      </p:sp>
      <p:sp>
        <p:nvSpPr>
          <p:cNvPr id="19459" name="Text Box 3"/>
          <p:cNvSpPr txBox="1">
            <a:spLocks noChangeArrowheads="1"/>
          </p:cNvSpPr>
          <p:nvPr/>
        </p:nvSpPr>
        <p:spPr bwMode="auto">
          <a:xfrm>
            <a:off x="1508125" y="803275"/>
            <a:ext cx="744061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The Boy-Led Troop and Living the Scout Oath and Law</a:t>
            </a:r>
          </a:p>
        </p:txBody>
      </p:sp>
      <p:sp>
        <p:nvSpPr>
          <p:cNvPr id="19460" name="Text Box 4"/>
          <p:cNvSpPr txBox="1">
            <a:spLocks noChangeArrowheads="1"/>
          </p:cNvSpPr>
          <p:nvPr/>
        </p:nvSpPr>
        <p:spPr bwMode="auto">
          <a:xfrm>
            <a:off x="1508125" y="1524000"/>
            <a:ext cx="4406900"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Discussion of a Boy-Led Patrol</a:t>
            </a:r>
          </a:p>
        </p:txBody>
      </p:sp>
      <p:sp>
        <p:nvSpPr>
          <p:cNvPr id="19461" name="Text Box 5"/>
          <p:cNvSpPr txBox="1">
            <a:spLocks noChangeArrowheads="1"/>
          </p:cNvSpPr>
          <p:nvPr/>
        </p:nvSpPr>
        <p:spPr bwMode="auto">
          <a:xfrm>
            <a:off x="1508125" y="2209800"/>
            <a:ext cx="5511800"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3. Review of the Troop Organization Chart</a:t>
            </a:r>
          </a:p>
        </p:txBody>
      </p:sp>
      <p:sp>
        <p:nvSpPr>
          <p:cNvPr id="19462" name="Text Box 6"/>
          <p:cNvSpPr txBox="1">
            <a:spLocks noChangeArrowheads="1"/>
          </p:cNvSpPr>
          <p:nvPr/>
        </p:nvSpPr>
        <p:spPr bwMode="auto">
          <a:xfrm>
            <a:off x="1524000" y="2895600"/>
            <a:ext cx="2841625"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4. Position Overview</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8" name="Text Box 8"/>
          <p:cNvSpPr txBox="1">
            <a:spLocks noChangeArrowheads="1"/>
          </p:cNvSpPr>
          <p:nvPr/>
        </p:nvSpPr>
        <p:spPr bwMode="auto">
          <a:xfrm>
            <a:off x="1295400" y="58738"/>
            <a:ext cx="7772400" cy="55086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senior patrol leader is elected by the Scouts to represent them as the top youth leader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Senior patrol leader duties:</a:t>
            </a:r>
          </a:p>
          <a:p>
            <a:pPr marL="288925" indent="-288925" algn="l">
              <a:spcBef>
                <a:spcPct val="50000"/>
              </a:spcBef>
              <a:buFontTx/>
              <a:buChar char="•"/>
              <a:defRPr/>
            </a:pPr>
            <a:r>
              <a:rPr lang="en-US" sz="1600" dirty="0">
                <a:solidFill>
                  <a:srgbClr val="000000"/>
                </a:solidFill>
                <a:latin typeface="Bookman Old Style" pitchFamily="18" charset="0"/>
              </a:rPr>
              <a:t>Runs all troop meetings, events, activities, and the annual program planning conference.</a:t>
            </a:r>
          </a:p>
          <a:p>
            <a:pPr marL="288925" indent="-288925" algn="l">
              <a:spcBef>
                <a:spcPct val="50000"/>
              </a:spcBef>
              <a:buFontTx/>
              <a:buChar char="•"/>
              <a:defRPr/>
            </a:pPr>
            <a:r>
              <a:rPr lang="en-US" sz="1600" dirty="0">
                <a:solidFill>
                  <a:srgbClr val="000000"/>
                </a:solidFill>
                <a:latin typeface="Bookman Old Style" pitchFamily="18" charset="0"/>
              </a:rPr>
              <a:t>Runs the patrol leaders' council meeting.</a:t>
            </a:r>
          </a:p>
          <a:p>
            <a:pPr marL="288925" indent="-288925" algn="l">
              <a:spcBef>
                <a:spcPct val="50000"/>
              </a:spcBef>
              <a:buFontTx/>
              <a:buChar char="•"/>
              <a:defRPr/>
            </a:pPr>
            <a:r>
              <a:rPr lang="en-US" sz="1600" dirty="0">
                <a:solidFill>
                  <a:srgbClr val="000000"/>
                </a:solidFill>
                <a:latin typeface="Bookman Old Style" pitchFamily="18" charset="0"/>
              </a:rPr>
              <a:t>Appoints other troop youth leaders with the advice and counsel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of the Scoutmaster.</a:t>
            </a:r>
          </a:p>
          <a:p>
            <a:pPr marL="288925" indent="-288925" algn="l">
              <a:spcBef>
                <a:spcPct val="50000"/>
              </a:spcBef>
              <a:buFontTx/>
              <a:buChar char="•"/>
              <a:defRPr/>
            </a:pPr>
            <a:r>
              <a:rPr lang="en-US" sz="1600" dirty="0">
                <a:solidFill>
                  <a:srgbClr val="000000"/>
                </a:solidFill>
                <a:latin typeface="Bookman Old Style" pitchFamily="18" charset="0"/>
              </a:rPr>
              <a:t>Assigns duties and responsibilities to youth leaders.</a:t>
            </a:r>
          </a:p>
          <a:p>
            <a:pPr marL="288925" indent="-288925" algn="l">
              <a:spcBef>
                <a:spcPct val="50000"/>
              </a:spcBef>
              <a:buFontTx/>
              <a:buChar char="•"/>
              <a:defRPr/>
            </a:pPr>
            <a:r>
              <a:rPr lang="en-US" sz="1600" dirty="0">
                <a:solidFill>
                  <a:srgbClr val="000000"/>
                </a:solidFill>
                <a:latin typeface="Bookman Old Style" pitchFamily="18" charset="0"/>
              </a:rPr>
              <a:t>Assists the Scoutmaster with youth leadership training.</a:t>
            </a:r>
          </a:p>
          <a:p>
            <a:pPr marL="288925" indent="-288925" algn="l">
              <a:spcBef>
                <a:spcPct val="50000"/>
              </a:spcBef>
              <a:buFontTx/>
              <a:buChar char="•"/>
              <a:defRPr/>
            </a:pPr>
            <a:r>
              <a:rPr lang="en-US" sz="1600" dirty="0">
                <a:solidFill>
                  <a:srgbClr val="000000"/>
                </a:solidFill>
                <a:latin typeface="Bookman Old Style" pitchFamily="18" charset="0"/>
              </a:rPr>
              <a:t>Sets a good example.</a:t>
            </a:r>
          </a:p>
          <a:p>
            <a:pPr marL="288925" indent="-288925" algn="l">
              <a:spcBef>
                <a:spcPct val="50000"/>
              </a:spcBef>
              <a:buFontTx/>
              <a:buChar char="•"/>
              <a:defRPr/>
            </a:pPr>
            <a:r>
              <a:rPr lang="en-US" sz="1600" dirty="0">
                <a:solidFill>
                  <a:srgbClr val="000000"/>
                </a:solidFill>
                <a:latin typeface="Bookman Old Style" pitchFamily="18" charset="0"/>
              </a:rPr>
              <a:t>Enthusiastically wears the Scout uniform correctly.</a:t>
            </a:r>
          </a:p>
          <a:p>
            <a:pPr marL="288925" indent="-288925" algn="l">
              <a:spcBef>
                <a:spcPct val="50000"/>
              </a:spcBef>
              <a:buFontTx/>
              <a:buChar char="•"/>
              <a:defRPr/>
            </a:pPr>
            <a:r>
              <a:rPr lang="en-US" sz="1600" dirty="0">
                <a:solidFill>
                  <a:srgbClr val="000000"/>
                </a:solidFill>
                <a:latin typeface="Bookman Old Style" pitchFamily="18" charset="0"/>
              </a:rPr>
              <a:t>Lives by the Scout Oath and Law.</a:t>
            </a:r>
          </a:p>
          <a:p>
            <a:pPr marL="288925" indent="-288925" algn="l">
              <a:spcBef>
                <a:spcPct val="50000"/>
              </a:spcBef>
              <a:buFontTx/>
              <a:buChar char="•"/>
              <a:defRPr/>
            </a:pPr>
            <a:r>
              <a:rPr lang="en-US" sz="1600" dirty="0">
                <a:solidFill>
                  <a:srgbClr val="000000"/>
                </a:solidFill>
                <a:latin typeface="Bookman Old Style" pitchFamily="18" charset="0"/>
              </a:rPr>
              <a:t>Shows Scout spirit.</a:t>
            </a:r>
            <a:endParaRPr lang="en-US" sz="1600" dirty="0">
              <a:latin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295400" y="58738"/>
            <a:ext cx="7772400" cy="63468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assistant senior patrol leader is the second highest-ranking youth leader in the troop. He is appointed by the senior patrol leader with the approval of the Scoutmaster. The assistant senior patrol leader acts as the senior patrol leader in the absence of the senior patrol leader or when called upon. He also provides leadership to other youth leaders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The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Assistant senior patrol leader duties:</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Helps the senior patrol leader lead meetings and activities.</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Runs the troop in the absence of the senior patrol leader.</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Helps train and supervise the troop scribe, quartermaster, instructor, librarian, historian, and chaplain's aide.</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Serves as a member of the patrol leaders' council.</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Sets a good example.</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Lives the Scout Oath and Law.</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Shows Scout spirit.</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Lends a hand controlling the patrol and building patrol spirit.</a:t>
            </a:r>
            <a:endParaRPr lang="en-US" sz="1600" dirty="0">
              <a:solidFill>
                <a:srgbClr val="000000"/>
              </a:solidFill>
              <a:latin typeface="Arial" charset="0"/>
            </a:endParaRPr>
          </a:p>
          <a:p>
            <a:pPr marL="288925" indent="-288925" algn="l">
              <a:lnSpc>
                <a:spcPct val="90000"/>
              </a:lnSpc>
              <a:spcBef>
                <a:spcPct val="50000"/>
              </a:spcBef>
              <a:buFontTx/>
              <a:buChar char="•"/>
              <a:defRPr/>
            </a:pPr>
            <a:r>
              <a:rPr lang="en-US" sz="1600" dirty="0">
                <a:solidFill>
                  <a:srgbClr val="000000"/>
                </a:solidFill>
                <a:latin typeface="Bookman Old Style" pitchFamily="18" charset="0"/>
              </a:rPr>
              <a:t>Wears the uniform correctly.</a:t>
            </a:r>
            <a:endParaRPr lang="en-US" sz="1600" dirty="0">
              <a:latin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1" name="Text Box 9"/>
          <p:cNvSpPr txBox="1">
            <a:spLocks noChangeArrowheads="1"/>
          </p:cNvSpPr>
          <p:nvPr/>
        </p:nvSpPr>
        <p:spPr bwMode="auto">
          <a:xfrm>
            <a:off x="1295400" y="58738"/>
            <a:ext cx="7772400" cy="575468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patrol leader is the elected leader of his patrol. He represents his patrol on the patrol leaders’ council.</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Patrol leader duties:</a:t>
            </a:r>
          </a:p>
          <a:p>
            <a:pPr marL="288925" indent="-288925" algn="l">
              <a:spcBef>
                <a:spcPct val="50000"/>
              </a:spcBef>
              <a:buFontTx/>
              <a:buChar char="•"/>
              <a:defRPr/>
            </a:pPr>
            <a:r>
              <a:rPr lang="en-US" sz="1600" dirty="0">
                <a:solidFill>
                  <a:srgbClr val="000000"/>
                </a:solidFill>
                <a:latin typeface="Bookman Old Style" pitchFamily="18" charset="0"/>
              </a:rPr>
              <a:t>Appoints the assistant patrol leader.</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Represents the patrol on the patrol leaders’ council. </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Plans and steers patrol meetings.</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Helps Scouts advance.</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Acts as the chief recruiter of new Scouts.</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Keeps patrol members informed.</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Knows what his patrol members and other leaders can do. </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Sets the example.</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Wears the uniform correctly.</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Lives the Scout Oath and Law.</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295400" y="58738"/>
            <a:ext cx="7772400" cy="341630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ASSISTANT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assistant patrol leader is appointed by the patrol leader and leads the patrol in his absence.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i="1" dirty="0">
                <a:solidFill>
                  <a:srgbClr val="000000"/>
                </a:solidFill>
                <a:latin typeface="Arial" charset="0"/>
              </a:rPr>
              <a:t> </a:t>
            </a:r>
            <a:r>
              <a:rPr lang="en-US" sz="1600" dirty="0">
                <a:solidFill>
                  <a:srgbClr val="000000"/>
                </a:solidFill>
                <a:latin typeface="Bookman Old Style" pitchFamily="18" charset="0"/>
              </a:rPr>
              <a:t>The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Assistant patrol leader duties:</a:t>
            </a:r>
          </a:p>
          <a:p>
            <a:pPr marL="350838" indent="-350838" algn="l">
              <a:spcBef>
                <a:spcPct val="50000"/>
              </a:spcBef>
              <a:buFontTx/>
              <a:buChar char="•"/>
              <a:defRPr/>
            </a:pPr>
            <a:r>
              <a:rPr lang="en-US" sz="1600" dirty="0">
                <a:solidFill>
                  <a:srgbClr val="000000"/>
                </a:solidFill>
                <a:latin typeface="Bookman Old Style" pitchFamily="18" charset="0"/>
              </a:rPr>
              <a:t>Helps the patrol leader plan and steer patrol meetings and activities.</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Helps him keep patrol members informed.</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Helps the patrol get ready for all troop activities.</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Represents his patrol at patrol leaders’ council meetings when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the patrol leader cannot attend.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1295400" y="58738"/>
            <a:ext cx="7772400" cy="6799262"/>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GUIDE</a:t>
            </a:r>
            <a:endParaRPr lang="en-US" sz="1600" dirty="0">
              <a:solidFill>
                <a:srgbClr val="000000"/>
              </a:solidFill>
              <a:latin typeface="Arial" charset="0"/>
            </a:endParaRPr>
          </a:p>
          <a:p>
            <a:pPr algn="just">
              <a:spcBef>
                <a:spcPct val="50000"/>
              </a:spcBef>
              <a:defRPr/>
            </a:pPr>
            <a:r>
              <a:rPr lang="en-US" sz="1600" b="1" dirty="0">
                <a:solidFill>
                  <a:srgbClr val="000000"/>
                </a:solidFill>
                <a:latin typeface="Arial" charset="0"/>
              </a:rPr>
              <a:t>Position description:</a:t>
            </a:r>
            <a:r>
              <a:rPr lang="en-US" sz="1600" i="1" dirty="0">
                <a:solidFill>
                  <a:srgbClr val="000000"/>
                </a:solidFill>
                <a:latin typeface="Bookman Old Style" pitchFamily="18" charset="0"/>
                <a:cs typeface="Times New Roman" pitchFamily="18" charset="0"/>
              </a:rPr>
              <a:t> </a:t>
            </a:r>
            <a:r>
              <a:rPr lang="en-US" sz="1600" dirty="0">
                <a:solidFill>
                  <a:srgbClr val="000000"/>
                </a:solidFill>
                <a:latin typeface="Bookman Old Style" pitchFamily="18" charset="0"/>
              </a:rPr>
              <a:t>The troop guide works with new Scouts. He helps them feel comfortable and earn their First Class rank in their first year.</a:t>
            </a: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Times New Roman" pitchFamily="18" charset="0"/>
                <a:cs typeface="Times New Roman" pitchFamily="18" charset="0"/>
              </a:rPr>
              <a:t> </a:t>
            </a:r>
            <a:r>
              <a:rPr lang="en-US" sz="1600" dirty="0">
                <a:solidFill>
                  <a:srgbClr val="000000"/>
                </a:solidFill>
                <a:latin typeface="Bookman Old Style" pitchFamily="18" charset="0"/>
              </a:rPr>
              <a:t>The assistant Scoutmaster for the new-Scout patrol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Troop guide duties:</a:t>
            </a:r>
          </a:p>
          <a:p>
            <a:pPr marL="290513" indent="-290513" algn="l">
              <a:spcBef>
                <a:spcPct val="50000"/>
              </a:spcBef>
              <a:buFontTx/>
              <a:buChar char="•"/>
              <a:defRPr/>
            </a:pPr>
            <a:r>
              <a:rPr lang="en-US" sz="1600" dirty="0">
                <a:solidFill>
                  <a:srgbClr val="000000"/>
                </a:solidFill>
                <a:latin typeface="Bookman Old Style" pitchFamily="18" charset="0"/>
              </a:rPr>
              <a:t>Introduces new Scouts to troop operations.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Guides new Scouts from harassment by older Scouts.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Helps new Scouts earn First Class rank in their first year.</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Teaches basic Scout skills.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Coaches the patrol leader of the new-Scout patrol on his duties.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Works with the patrol leader at patrol leaders’ council meetings.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Attends patrol leaders’ council meetings with the patrol leader of the new-Scout patrol.</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Assists the assistant Scoutmaster with training.</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Counsels individuals Scouts on Scouting challenges.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1295400" y="58738"/>
            <a:ext cx="7772400" cy="501650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QUARTERMASTER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quartermaster keeps track of troop equipment and sees</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that it is in</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good working order.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Quartermaster duties:</a:t>
            </a:r>
          </a:p>
          <a:p>
            <a:pPr marL="347663" indent="-347663" algn="l">
              <a:spcBef>
                <a:spcPct val="50000"/>
              </a:spcBef>
              <a:buFontTx/>
              <a:buChar char="•"/>
              <a:defRPr/>
            </a:pPr>
            <a:r>
              <a:rPr lang="en-US" sz="1600" dirty="0">
                <a:solidFill>
                  <a:srgbClr val="000000"/>
                </a:solidFill>
                <a:latin typeface="Bookman Old Style" pitchFamily="18" charset="0"/>
              </a:rPr>
              <a:t>Keeps records on patrol and troop equipment.</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Makes sure equipment is in good working condition.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Issues equipment and makes sure it is returned in good condition.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Makes suggestions for new or replacement items.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Works with the troop committee member responsible for equipment.</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 </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295400" y="58738"/>
            <a:ext cx="7772400" cy="51403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SCRIBE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scribe keeps the troop records. He records the activities of the patrol leaders’ council and keeps a record of dues, advancement, and Scout attendance at troop meetings.</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Scribe duties:</a:t>
            </a:r>
          </a:p>
          <a:p>
            <a:pPr marL="347663" indent="-347663" algn="l">
              <a:spcBef>
                <a:spcPct val="50000"/>
              </a:spcBef>
              <a:buFontTx/>
              <a:buChar char="•"/>
              <a:defRPr/>
            </a:pPr>
            <a:r>
              <a:rPr lang="en-US" sz="1600" dirty="0">
                <a:solidFill>
                  <a:srgbClr val="000000"/>
                </a:solidFill>
                <a:latin typeface="Bookman Old Style" pitchFamily="18" charset="0"/>
              </a:rPr>
              <a:t>Attends and keeps a log of patrol leaders’ council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Records individual Scout attendance and dues payments.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Records individual Scout advancement progress.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Works with the troop committee member responsible for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records and finance.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1295400" y="58738"/>
            <a:ext cx="7772400" cy="452437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HISTORIAN</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troop historian preserves troop photographs, news stories, trophies, flags, scrapbooks, awards, and other memorabilia.</a:t>
            </a: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p>
          <a:p>
            <a:pPr algn="l">
              <a:spcBef>
                <a:spcPct val="50000"/>
              </a:spcBef>
              <a:defRPr/>
            </a:pPr>
            <a:r>
              <a:rPr lang="en-US" sz="1600" b="1" dirty="0">
                <a:solidFill>
                  <a:srgbClr val="000000"/>
                </a:solidFill>
                <a:latin typeface="Arial" charset="0"/>
              </a:rPr>
              <a:t>Historian duties:</a:t>
            </a:r>
          </a:p>
          <a:p>
            <a:pPr marL="406400" indent="-406400" algn="l">
              <a:spcBef>
                <a:spcPct val="50000"/>
              </a:spcBef>
              <a:buFontTx/>
              <a:buChar char="•"/>
              <a:defRPr/>
            </a:pPr>
            <a:r>
              <a:rPr lang="en-US" sz="1600" dirty="0">
                <a:solidFill>
                  <a:srgbClr val="000000"/>
                </a:solidFill>
                <a:latin typeface="Bookman Old Style" pitchFamily="18" charset="0"/>
              </a:rPr>
              <a:t>Gathers pictures and facts about troop activities and keeps them in a historical file or scrapbook.</a:t>
            </a:r>
          </a:p>
          <a:p>
            <a:pPr marL="406400" indent="-406400" algn="l">
              <a:spcBef>
                <a:spcPct val="50000"/>
              </a:spcBef>
              <a:buFontTx/>
              <a:buChar char="•"/>
              <a:defRPr/>
            </a:pPr>
            <a:r>
              <a:rPr lang="en-US" sz="1600" dirty="0">
                <a:solidFill>
                  <a:srgbClr val="000000"/>
                </a:solidFill>
                <a:latin typeface="Bookman Old Style" pitchFamily="18" charset="0"/>
              </a:rPr>
              <a:t>Takes care of troop trophies, ribbons, and souvenirs of troop activities.</a:t>
            </a:r>
          </a:p>
          <a:p>
            <a:pPr marL="406400" indent="-406400" algn="l">
              <a:spcBef>
                <a:spcPct val="50000"/>
              </a:spcBef>
              <a:buFontTx/>
              <a:buChar char="•"/>
              <a:defRPr/>
            </a:pPr>
            <a:r>
              <a:rPr lang="en-US" sz="1600" dirty="0">
                <a:solidFill>
                  <a:srgbClr val="000000"/>
                </a:solidFill>
                <a:latin typeface="Bookman Old Style" pitchFamily="18" charset="0"/>
              </a:rPr>
              <a:t>Keeps information about former members of the troop. </a:t>
            </a:r>
          </a:p>
          <a:p>
            <a:pPr marL="406400" indent="-406400" algn="l">
              <a:spcBef>
                <a:spcPct val="50000"/>
              </a:spcBef>
              <a:buFontTx/>
              <a:buChar char="•"/>
              <a:defRPr/>
            </a:pPr>
            <a:r>
              <a:rPr lang="en-US" sz="1600" dirty="0">
                <a:solidFill>
                  <a:srgbClr val="000000"/>
                </a:solidFill>
                <a:latin typeface="Bookman Old Style" pitchFamily="18" charset="0"/>
              </a:rPr>
              <a:t>Sets a good example.</a:t>
            </a:r>
          </a:p>
          <a:p>
            <a:pPr marL="406400" indent="-406400" algn="l">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406400" indent="-406400" algn="l">
              <a:spcBef>
                <a:spcPct val="50000"/>
              </a:spcBef>
              <a:buFontTx/>
              <a:buChar char="•"/>
              <a:defRPr/>
            </a:pPr>
            <a:r>
              <a:rPr lang="en-US" sz="1600" dirty="0">
                <a:solidFill>
                  <a:srgbClr val="000000"/>
                </a:solidFill>
                <a:latin typeface="Bookman Old Style" pitchFamily="18" charset="0"/>
              </a:rPr>
              <a:t>Lives by the Scout Oath and Law.</a:t>
            </a:r>
          </a:p>
          <a:p>
            <a:pPr marL="406400" indent="-406400"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295400" y="58738"/>
            <a:ext cx="7772400" cy="538638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LIBRARIAN</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librarian oversees the care and use of troop books, pamphlets, magazines, audiovisuals, and merit badge counselor lists.</a:t>
            </a: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p>
          <a:p>
            <a:pPr algn="l">
              <a:spcBef>
                <a:spcPct val="50000"/>
              </a:spcBef>
              <a:defRPr/>
            </a:pPr>
            <a:r>
              <a:rPr lang="en-US" sz="1600" b="1" dirty="0">
                <a:solidFill>
                  <a:srgbClr val="000000"/>
                </a:solidFill>
                <a:latin typeface="Arial" charset="0"/>
              </a:rPr>
              <a:t>Librarian duties:</a:t>
            </a:r>
          </a:p>
          <a:p>
            <a:pPr marL="406400" indent="-406400" algn="l">
              <a:spcBef>
                <a:spcPct val="50000"/>
              </a:spcBef>
              <a:buFontTx/>
              <a:buChar char="•"/>
              <a:defRPr/>
            </a:pPr>
            <a:r>
              <a:rPr lang="en-US" sz="1600" dirty="0">
                <a:solidFill>
                  <a:srgbClr val="000000"/>
                </a:solidFill>
                <a:latin typeface="Bookman Old Style" pitchFamily="18" charset="0"/>
              </a:rPr>
              <a:t>Sets up and takes care of a troop library.</a:t>
            </a:r>
          </a:p>
          <a:p>
            <a:pPr marL="406400" indent="-406400" algn="l">
              <a:spcBef>
                <a:spcPct val="50000"/>
              </a:spcBef>
              <a:buFontTx/>
              <a:buChar char="•"/>
              <a:defRPr/>
            </a:pPr>
            <a:r>
              <a:rPr lang="en-US" sz="1600" dirty="0">
                <a:solidFill>
                  <a:srgbClr val="000000"/>
                </a:solidFill>
                <a:latin typeface="Bookman Old Style" pitchFamily="18" charset="0"/>
              </a:rPr>
              <a:t>Keeps records of books and pamphlets owned by the troop.</a:t>
            </a:r>
          </a:p>
          <a:p>
            <a:pPr marL="406400" indent="-406400" algn="l">
              <a:spcBef>
                <a:spcPct val="50000"/>
              </a:spcBef>
              <a:buFontTx/>
              <a:buChar char="•"/>
              <a:defRPr/>
            </a:pPr>
            <a:r>
              <a:rPr lang="en-US" sz="1600" dirty="0">
                <a:solidFill>
                  <a:srgbClr val="000000"/>
                </a:solidFill>
                <a:latin typeface="Bookman Old Style" pitchFamily="18" charset="0"/>
              </a:rPr>
              <a:t>Adds new or replacement items as needed.</a:t>
            </a:r>
          </a:p>
          <a:p>
            <a:pPr marL="406400" indent="-406400" algn="l">
              <a:spcBef>
                <a:spcPct val="50000"/>
              </a:spcBef>
              <a:buFontTx/>
              <a:buChar char="•"/>
              <a:defRPr/>
            </a:pPr>
            <a:r>
              <a:rPr lang="en-US" sz="1600" dirty="0">
                <a:solidFill>
                  <a:srgbClr val="000000"/>
                </a:solidFill>
                <a:latin typeface="Bookman Old Style" pitchFamily="18" charset="0"/>
              </a:rPr>
              <a:t>Keeps books and pamphlets available for borrowing.</a:t>
            </a:r>
          </a:p>
          <a:p>
            <a:pPr marL="406400" indent="-406400" algn="l">
              <a:spcBef>
                <a:spcPct val="50000"/>
              </a:spcBef>
              <a:buFontTx/>
              <a:buChar char="•"/>
              <a:defRPr/>
            </a:pPr>
            <a:r>
              <a:rPr lang="en-US" sz="1600" dirty="0">
                <a:solidFill>
                  <a:srgbClr val="000000"/>
                </a:solidFill>
                <a:latin typeface="Bookman Old Style" pitchFamily="18" charset="0"/>
              </a:rPr>
              <a:t>Keeps a system for checking books and pamphlets in and out, and follows up on late returns.</a:t>
            </a:r>
          </a:p>
          <a:p>
            <a:pPr marL="406400" indent="-406400" algn="l">
              <a:spcBef>
                <a:spcPct val="50000"/>
              </a:spcBef>
              <a:buFontTx/>
              <a:buChar char="•"/>
              <a:defRPr/>
            </a:pPr>
            <a:r>
              <a:rPr lang="en-US" sz="1600" dirty="0">
                <a:solidFill>
                  <a:srgbClr val="000000"/>
                </a:solidFill>
                <a:latin typeface="Bookman Old Style" pitchFamily="18" charset="0"/>
              </a:rPr>
              <a:t>Sets a good example.</a:t>
            </a:r>
          </a:p>
          <a:p>
            <a:pPr marL="406400" indent="-406400" algn="l">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406400" indent="-406400" algn="l">
              <a:spcBef>
                <a:spcPct val="50000"/>
              </a:spcBef>
              <a:buFontTx/>
              <a:buChar char="•"/>
              <a:defRPr/>
            </a:pPr>
            <a:r>
              <a:rPr lang="en-US" sz="1600" dirty="0">
                <a:solidFill>
                  <a:srgbClr val="000000"/>
                </a:solidFill>
                <a:latin typeface="Bookman Old Style" pitchFamily="18" charset="0"/>
              </a:rPr>
              <a:t>Lives by the Scout Oath and Law.</a:t>
            </a:r>
          </a:p>
          <a:p>
            <a:pPr marL="406400" indent="-406400"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1295400" y="58738"/>
            <a:ext cx="7772400" cy="329247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INSTRUCTOR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instructor teaches Scouting skills.</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dirty="0">
                <a:solidFill>
                  <a:srgbClr val="000000"/>
                </a:solidFill>
                <a:latin typeface="Bookman Old Style" pitchFamily="18" charset="0"/>
              </a:rPr>
              <a:t>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Instructor duties:</a:t>
            </a:r>
          </a:p>
          <a:p>
            <a:pPr marL="290513" indent="-290513" algn="l">
              <a:spcBef>
                <a:spcPct val="50000"/>
              </a:spcBef>
              <a:buFontTx/>
              <a:buChar char="•"/>
              <a:defRPr/>
            </a:pPr>
            <a:r>
              <a:rPr lang="en-US" sz="1600" dirty="0">
                <a:solidFill>
                  <a:srgbClr val="000000"/>
                </a:solidFill>
                <a:latin typeface="Bookman Old Style" pitchFamily="18" charset="0"/>
              </a:rPr>
              <a:t>Teaches basic Scouting skills in troop and patrols.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 </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1295400" y="58738"/>
            <a:ext cx="7772400" cy="51403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CHAPLAIN’S AIDE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chaplain’s aide works with the troop chaplain to meet the religious needs of Scouts in the troop. He also works to promote the religious emblems program.</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Chaplain aide duties:</a:t>
            </a:r>
          </a:p>
          <a:p>
            <a:pPr marL="290513" indent="-290513" algn="l">
              <a:spcBef>
                <a:spcPct val="50000"/>
              </a:spcBef>
              <a:buFontTx/>
              <a:buChar char="•"/>
              <a:defRPr/>
            </a:pPr>
            <a:r>
              <a:rPr lang="en-US" sz="1600" dirty="0">
                <a:solidFill>
                  <a:srgbClr val="000000"/>
                </a:solidFill>
                <a:latin typeface="Bookman Old Style" pitchFamily="18" charset="0"/>
              </a:rPr>
              <a:t>Assists the troop chaplain with religious services at troop activities.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Tells Scouts about the religious emblem program for their faith.</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Makes sure religious holidays are considered during the troop program planning process.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Helps plan for religious observance in troop activities.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a:t>
            </a:r>
            <a:r>
              <a:rPr lang="en-US" sz="1600" baseline="-30000" dirty="0">
                <a:solidFill>
                  <a:srgbClr val="000000"/>
                </a:solidFill>
                <a:latin typeface="Bookman Old Style" pitchFamily="18" charset="0"/>
              </a:rPr>
              <a:t> </a:t>
            </a:r>
            <a:r>
              <a:rPr lang="en-US" sz="1600" dirty="0">
                <a:solidFill>
                  <a:srgbClr val="000000"/>
                </a:solidFill>
                <a:latin typeface="Bookman Old Style" pitchFamily="18" charset="0"/>
              </a:rPr>
              <a:t>spirit.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1295400" y="58738"/>
            <a:ext cx="7772400" cy="600233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DEN CHIEF</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dirty="0">
                <a:solidFill>
                  <a:srgbClr val="000000"/>
                </a:solidFill>
                <a:latin typeface="Bookman Old Style" pitchFamily="18" charset="0"/>
              </a:rPr>
              <a:t>: </a:t>
            </a:r>
            <a:r>
              <a:rPr lang="en-US" sz="1600" dirty="0">
                <a:solidFill>
                  <a:srgbClr val="000000"/>
                </a:solidFill>
                <a:latin typeface="Bookman Old Style" pitchFamily="18" charset="0"/>
              </a:rPr>
              <a:t>The den chief works with the Cub Scouts, </a:t>
            </a:r>
            <a:br>
              <a:rPr lang="en-US" sz="1600" dirty="0">
                <a:solidFill>
                  <a:srgbClr val="000000"/>
                </a:solidFill>
                <a:latin typeface="Bookman Old Style" pitchFamily="18" charset="0"/>
              </a:rPr>
            </a:br>
            <a:r>
              <a:rPr lang="en-US" sz="1600" dirty="0" err="1">
                <a:solidFill>
                  <a:srgbClr val="000000"/>
                </a:solidFill>
                <a:latin typeface="Bookman Old Style" pitchFamily="18" charset="0"/>
              </a:rPr>
              <a:t>Webelos</a:t>
            </a:r>
            <a:r>
              <a:rPr lang="en-US" sz="1600" dirty="0">
                <a:solidFill>
                  <a:srgbClr val="000000"/>
                </a:solidFill>
                <a:latin typeface="Bookman Old Style" pitchFamily="18" charset="0"/>
              </a:rPr>
              <a:t> Scouts, and den leaders in the Cub Scout pack.</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den leader in the pack and the assistant Scoutmaster for the new-Scout patrol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Den chief duties:</a:t>
            </a:r>
          </a:p>
          <a:p>
            <a:pPr marL="347663" indent="-347663" algn="l">
              <a:spcBef>
                <a:spcPct val="50000"/>
              </a:spcBef>
              <a:buFontTx/>
              <a:buChar char="•"/>
              <a:defRPr/>
            </a:pPr>
            <a:r>
              <a:rPr lang="en-US" sz="1600" dirty="0">
                <a:solidFill>
                  <a:srgbClr val="000000"/>
                </a:solidFill>
                <a:latin typeface="Bookman Old Style" pitchFamily="18" charset="0"/>
              </a:rPr>
              <a:t>Knows the purposes of Cub Scouting.</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Helps Cub Scouts advance through Cub Scout ranks.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Encourages Cub Scouts to join a Boy Scout troop upon graduation.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Assists with activities in the den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Is a friend to the boys in the den.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Helps out at weekly den meetings and monthly pack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Meets with adult members of the den, pack, and troop as necessary.</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the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Wears the uniform correctly.</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1295400" y="58738"/>
            <a:ext cx="7772400" cy="440055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JUNIOR ASSISTANT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junior assistant Scoutmaster serves in the capacity of an assistant Scoutmaster except where legal age and maturity are required. He must be at least 16 years old and not yet 18. He is appointed by the Scoutmaster because of his leadership ability.</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Times New Roman" pitchFamily="18" charset="0"/>
                <a:cs typeface="Times New Roman" pitchFamily="18" charset="0"/>
              </a:rPr>
              <a:t> </a:t>
            </a:r>
            <a:r>
              <a:rPr lang="en-US" sz="1600" dirty="0">
                <a:solidFill>
                  <a:srgbClr val="000000"/>
                </a:solidFill>
                <a:latin typeface="Bookman Old Style" pitchFamily="18" charset="0"/>
              </a:rPr>
              <a:t>The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Junior assistant Scoutmaster duties:</a:t>
            </a:r>
          </a:p>
          <a:p>
            <a:pPr marL="347663" indent="-347663" algn="l">
              <a:spcBef>
                <a:spcPct val="50000"/>
              </a:spcBef>
              <a:buFontTx/>
              <a:buChar char="•"/>
              <a:defRPr/>
            </a:pPr>
            <a:r>
              <a:rPr lang="en-US" sz="1600" dirty="0">
                <a:solidFill>
                  <a:srgbClr val="000000"/>
                </a:solidFill>
                <a:latin typeface="Bookman Old Style" pitchFamily="18" charset="0"/>
              </a:rPr>
              <a:t>Functions as an assistant Scoutmaster.</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Performs duties as assigned by the Scoutmaster.</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One – Know</a:t>
            </a:r>
          </a:p>
        </p:txBody>
      </p:sp>
      <p:sp>
        <p:nvSpPr>
          <p:cNvPr id="33795" name="Text Box 3"/>
          <p:cNvSpPr txBox="1">
            <a:spLocks noChangeArrowheads="1"/>
          </p:cNvSpPr>
          <p:nvPr/>
        </p:nvSpPr>
        <p:spPr bwMode="auto">
          <a:xfrm>
            <a:off x="1508125" y="803275"/>
            <a:ext cx="744061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The Boy-Led Troop and Living the Scout Oath and Law</a:t>
            </a:r>
          </a:p>
        </p:txBody>
      </p:sp>
      <p:sp>
        <p:nvSpPr>
          <p:cNvPr id="33796" name="Text Box 4"/>
          <p:cNvSpPr txBox="1">
            <a:spLocks noChangeArrowheads="1"/>
          </p:cNvSpPr>
          <p:nvPr/>
        </p:nvSpPr>
        <p:spPr bwMode="auto">
          <a:xfrm>
            <a:off x="1508125" y="1524000"/>
            <a:ext cx="4406900"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Discussion of a Boy-Led Patrol</a:t>
            </a:r>
          </a:p>
        </p:txBody>
      </p:sp>
      <p:sp>
        <p:nvSpPr>
          <p:cNvPr id="33797" name="Text Box 5"/>
          <p:cNvSpPr txBox="1">
            <a:spLocks noChangeArrowheads="1"/>
          </p:cNvSpPr>
          <p:nvPr/>
        </p:nvSpPr>
        <p:spPr bwMode="auto">
          <a:xfrm>
            <a:off x="1508125" y="2209800"/>
            <a:ext cx="5511800"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3. Review of the Troop Organization Chart</a:t>
            </a:r>
          </a:p>
        </p:txBody>
      </p:sp>
      <p:sp>
        <p:nvSpPr>
          <p:cNvPr id="33798" name="Text Box 6"/>
          <p:cNvSpPr txBox="1">
            <a:spLocks noChangeArrowheads="1"/>
          </p:cNvSpPr>
          <p:nvPr/>
        </p:nvSpPr>
        <p:spPr bwMode="auto">
          <a:xfrm>
            <a:off x="1524000" y="2895600"/>
            <a:ext cx="2841625"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4. Position Overview</a:t>
            </a:r>
          </a:p>
        </p:txBody>
      </p:sp>
      <p:sp>
        <p:nvSpPr>
          <p:cNvPr id="33799" name="Text Box 7"/>
          <p:cNvSpPr txBox="1">
            <a:spLocks noChangeArrowheads="1"/>
          </p:cNvSpPr>
          <p:nvPr/>
        </p:nvSpPr>
        <p:spPr bwMode="auto">
          <a:xfrm>
            <a:off x="1524000" y="3581400"/>
            <a:ext cx="5945188"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5. National Honor Patrol Award Requirements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3"/>
          <p:cNvSpPr txBox="1">
            <a:spLocks noChangeArrowheads="1"/>
          </p:cNvSpPr>
          <p:nvPr/>
        </p:nvSpPr>
        <p:spPr bwMode="auto">
          <a:xfrm>
            <a:off x="1447800" y="457200"/>
            <a:ext cx="7696200" cy="1538288"/>
          </a:xfrm>
          <a:prstGeom prst="rect">
            <a:avLst/>
          </a:prstGeom>
          <a:noFill/>
          <a:ln w="9525">
            <a:noFill/>
            <a:miter lim="800000"/>
            <a:headEnd/>
            <a:tailEnd/>
          </a:ln>
        </p:spPr>
        <p:txBody>
          <a:bodyPr>
            <a:spAutoFit/>
          </a:bodyPr>
          <a:lstStyle/>
          <a:p>
            <a:pPr algn="l">
              <a:spcBef>
                <a:spcPct val="50000"/>
              </a:spcBef>
            </a:pPr>
            <a:r>
              <a:rPr lang="en-US" sz="2400" b="1">
                <a:latin typeface="Times New Roman" pitchFamily="18" charset="0"/>
              </a:rPr>
              <a:t>National Honor Patrol Award</a:t>
            </a:r>
          </a:p>
          <a:p>
            <a:pPr algn="l">
              <a:spcBef>
                <a:spcPct val="50000"/>
              </a:spcBef>
            </a:pPr>
            <a:r>
              <a:rPr lang="en-US" sz="2000">
                <a:latin typeface="Times New Roman" pitchFamily="18" charset="0"/>
              </a:rPr>
              <a:t>The National Honor Patrol Award is given to patrols whose members make an extra effort to have the best patrol possible. A patrol can earn </a:t>
            </a:r>
            <a:br>
              <a:rPr lang="en-US" sz="2000">
                <a:latin typeface="Times New Roman" pitchFamily="18" charset="0"/>
              </a:rPr>
            </a:br>
            <a:r>
              <a:rPr lang="en-US" sz="2000">
                <a:latin typeface="Times New Roman" pitchFamily="18" charset="0"/>
              </a:rPr>
              <a:t>the award by doing the following over a three-month period:</a:t>
            </a:r>
          </a:p>
        </p:txBody>
      </p:sp>
      <p:sp>
        <p:nvSpPr>
          <p:cNvPr id="34819" name="Text Box 4"/>
          <p:cNvSpPr txBox="1">
            <a:spLocks noChangeArrowheads="1"/>
          </p:cNvSpPr>
          <p:nvPr/>
        </p:nvSpPr>
        <p:spPr bwMode="auto">
          <a:xfrm>
            <a:off x="1371600" y="2057400"/>
            <a:ext cx="7772400" cy="4354513"/>
          </a:xfrm>
          <a:prstGeom prst="rect">
            <a:avLst/>
          </a:prstGeom>
          <a:noFill/>
          <a:ln w="9525">
            <a:noFill/>
            <a:miter lim="800000"/>
            <a:headEnd/>
            <a:tailEnd/>
          </a:ln>
        </p:spPr>
        <p:txBody>
          <a:bodyPr>
            <a:spAutoFit/>
          </a:bodyPr>
          <a:lstStyle/>
          <a:p>
            <a:pPr marL="457200" indent="-457200" algn="l">
              <a:spcBef>
                <a:spcPct val="50000"/>
              </a:spcBef>
              <a:buFontTx/>
              <a:buAutoNum type="arabicPeriod"/>
            </a:pPr>
            <a:r>
              <a:rPr lang="en-US" sz="1800">
                <a:latin typeface="Times New Roman" pitchFamily="18" charset="0"/>
              </a:rPr>
              <a:t>Have a patrol name, flag, and yell. Put the patrol design on equipment, </a:t>
            </a:r>
            <a:br>
              <a:rPr lang="en-US" sz="1800">
                <a:latin typeface="Times New Roman" pitchFamily="18" charset="0"/>
              </a:rPr>
            </a:br>
            <a:r>
              <a:rPr lang="en-US" sz="1800">
                <a:latin typeface="Times New Roman" pitchFamily="18" charset="0"/>
              </a:rPr>
              <a:t>and use the patrol yell. Keep patrol records up-to-date.</a:t>
            </a:r>
          </a:p>
          <a:p>
            <a:pPr marL="457200" indent="-457200" algn="l">
              <a:spcBef>
                <a:spcPct val="50000"/>
              </a:spcBef>
              <a:buFont typeface="Times New Roman" pitchFamily="18" charset="0"/>
              <a:buAutoNum type="arabicPeriod"/>
            </a:pPr>
            <a:r>
              <a:rPr lang="en-US" sz="1800">
                <a:latin typeface="Times New Roman" pitchFamily="18" charset="0"/>
              </a:rPr>
              <a:t>Hold two patrol meetings every month.</a:t>
            </a:r>
          </a:p>
          <a:p>
            <a:pPr marL="457200" indent="-457200" algn="l">
              <a:spcBef>
                <a:spcPct val="50000"/>
              </a:spcBef>
              <a:buFont typeface="Times New Roman" pitchFamily="18" charset="0"/>
              <a:buAutoNum type="arabicPeriod"/>
            </a:pPr>
            <a:r>
              <a:rPr lang="en-US" sz="1800">
                <a:latin typeface="Times New Roman" pitchFamily="18" charset="0"/>
              </a:rPr>
              <a:t>Take part in at least one hike, outdoor activity, or other Scouting event.</a:t>
            </a:r>
          </a:p>
          <a:p>
            <a:pPr marL="457200" indent="-457200" algn="l">
              <a:spcBef>
                <a:spcPct val="50000"/>
              </a:spcBef>
              <a:buFont typeface="Times New Roman" pitchFamily="18" charset="0"/>
              <a:buAutoNum type="arabicPeriod"/>
            </a:pPr>
            <a:r>
              <a:rPr lang="en-US" sz="1800">
                <a:latin typeface="Times New Roman" pitchFamily="18" charset="0"/>
              </a:rPr>
              <a:t>Complete two Good Turns or service projects approved by the patrol </a:t>
            </a:r>
            <a:br>
              <a:rPr lang="en-US" sz="1800">
                <a:latin typeface="Times New Roman" pitchFamily="18" charset="0"/>
              </a:rPr>
            </a:br>
            <a:r>
              <a:rPr lang="en-US" sz="1800">
                <a:latin typeface="Times New Roman" pitchFamily="18" charset="0"/>
              </a:rPr>
              <a:t>leaders’ council.</a:t>
            </a:r>
          </a:p>
          <a:p>
            <a:pPr marL="457200" indent="-457200" algn="l">
              <a:spcBef>
                <a:spcPct val="50000"/>
              </a:spcBef>
              <a:buFont typeface="Times New Roman" pitchFamily="18" charset="0"/>
              <a:buAutoNum type="arabicPeriod"/>
            </a:pPr>
            <a:r>
              <a:rPr lang="en-US" sz="1800">
                <a:latin typeface="Times New Roman" pitchFamily="18" charset="0"/>
              </a:rPr>
              <a:t>Help two patrol members advance one rank.</a:t>
            </a:r>
          </a:p>
          <a:p>
            <a:pPr marL="457200" indent="-457200" algn="l">
              <a:spcBef>
                <a:spcPct val="50000"/>
              </a:spcBef>
              <a:buFont typeface="Times New Roman" pitchFamily="18" charset="0"/>
              <a:buAutoNum type="arabicPeriod"/>
            </a:pPr>
            <a:r>
              <a:rPr lang="en-US" sz="1800">
                <a:latin typeface="Times New Roman" pitchFamily="18" charset="0"/>
              </a:rPr>
              <a:t>Wear the full uniform correctly at troop activities (at least 75 percent of patrol’s membership).</a:t>
            </a:r>
          </a:p>
          <a:p>
            <a:pPr marL="457200" indent="-457200" algn="l">
              <a:spcBef>
                <a:spcPct val="50000"/>
              </a:spcBef>
              <a:buFont typeface="Times New Roman" pitchFamily="18" charset="0"/>
              <a:buAutoNum type="arabicPeriod"/>
            </a:pPr>
            <a:r>
              <a:rPr lang="en-US" sz="1800">
                <a:latin typeface="Times New Roman" pitchFamily="18" charset="0"/>
              </a:rPr>
              <a:t>Have a representative attend at least three patrol leaders’ council meetings.</a:t>
            </a:r>
          </a:p>
          <a:p>
            <a:pPr marL="457200" indent="-457200" algn="l">
              <a:spcBef>
                <a:spcPct val="50000"/>
              </a:spcBef>
              <a:buFont typeface="Times New Roman" pitchFamily="18" charset="0"/>
              <a:buAutoNum type="arabicPeriod"/>
            </a:pPr>
            <a:r>
              <a:rPr lang="en-US" sz="1800">
                <a:latin typeface="Times New Roman" pitchFamily="18" charset="0"/>
              </a:rPr>
              <a:t>Have eight members in the patrol or experience an increase in </a:t>
            </a:r>
            <a:br>
              <a:rPr lang="en-US" sz="1800">
                <a:latin typeface="Times New Roman" pitchFamily="18" charset="0"/>
              </a:rPr>
            </a:br>
            <a:r>
              <a:rPr lang="en-US" sz="1800">
                <a:latin typeface="Times New Roman" pitchFamily="18" charset="0"/>
              </a:rPr>
              <a:t>patrol membership.</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WordArt 2"/>
          <p:cNvSpPr>
            <a:spLocks noChangeArrowheads="1" noChangeShapeType="1" noTextEdit="1"/>
          </p:cNvSpPr>
          <p:nvPr/>
        </p:nvSpPr>
        <p:spPr bwMode="auto">
          <a:xfrm>
            <a:off x="1295400" y="2057400"/>
            <a:ext cx="7696200" cy="2895600"/>
          </a:xfrm>
          <a:prstGeom prst="rect">
            <a:avLst/>
          </a:prstGeom>
        </p:spPr>
        <p:txBody>
          <a:bodyPr wrap="none" fromWordArt="1">
            <a:prstTxWarp prst="textDeflate">
              <a:avLst>
                <a:gd name="adj" fmla="val 26227"/>
              </a:avLst>
            </a:prstTxWarp>
          </a:bodyPr>
          <a:lstStyle/>
          <a:p>
            <a:r>
              <a:rPr lang="en-US" sz="3600" b="1" kern="10">
                <a:ln w="9525">
                  <a:solidFill>
                    <a:srgbClr val="000000"/>
                  </a:solidFill>
                  <a:round/>
                  <a:headEnd/>
                  <a:tailEnd/>
                </a:ln>
                <a:solidFill>
                  <a:srgbClr val="000000"/>
                </a:solidFill>
                <a:latin typeface="wood sticks"/>
              </a:rPr>
              <a:t>TAKE A BREAK</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Two – Be</a:t>
            </a:r>
          </a:p>
        </p:txBody>
      </p:sp>
      <p:sp>
        <p:nvSpPr>
          <p:cNvPr id="36867" name="Text Box 3"/>
          <p:cNvSpPr txBox="1">
            <a:spLocks noChangeArrowheads="1"/>
          </p:cNvSpPr>
          <p:nvPr/>
        </p:nvSpPr>
        <p:spPr bwMode="auto">
          <a:xfrm>
            <a:off x="1508125" y="838200"/>
            <a:ext cx="45513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Scoutmaster’s Vision of Success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Text Box 3"/>
          <p:cNvSpPr txBox="1">
            <a:spLocks noChangeArrowheads="1"/>
          </p:cNvSpPr>
          <p:nvPr/>
        </p:nvSpPr>
        <p:spPr bwMode="auto">
          <a:xfrm>
            <a:off x="1306513" y="685800"/>
            <a:ext cx="7837487" cy="5078413"/>
          </a:xfrm>
          <a:prstGeom prst="rect">
            <a:avLst/>
          </a:prstGeom>
          <a:noFill/>
          <a:ln w="12700" cap="sq">
            <a:noFill/>
            <a:miter lim="800000"/>
            <a:headEnd type="none" w="sm" len="sm"/>
            <a:tailEnd type="none" w="sm" len="sm"/>
          </a:ln>
          <a:effectLst/>
        </p:spPr>
        <p:txBody>
          <a:bodyPr>
            <a:spAutoFit/>
          </a:bodyPr>
          <a:lstStyle/>
          <a:p>
            <a:pPr algn="l">
              <a:defRPr/>
            </a:pPr>
            <a:r>
              <a:rPr lang="en-US" sz="1800" b="1" u="sng" dirty="0">
                <a:latin typeface="Verdana" pitchFamily="34" charset="0"/>
              </a:rPr>
              <a:t>Vision Statement</a:t>
            </a:r>
          </a:p>
          <a:p>
            <a:pPr algn="l">
              <a:defRPr/>
            </a:pPr>
            <a:endParaRPr lang="en-US" sz="1800" b="1" u="sng" dirty="0">
              <a:latin typeface="Verdana" pitchFamily="34" charset="0"/>
            </a:endParaRPr>
          </a:p>
          <a:p>
            <a:pPr algn="l">
              <a:defRPr/>
            </a:pPr>
            <a:r>
              <a:rPr lang="en-US" sz="1800" dirty="0">
                <a:latin typeface="Verdana" pitchFamily="34" charset="0"/>
              </a:rPr>
              <a:t>The Boy Scouts of America is the nation’s foremost youth program of character development and values-based </a:t>
            </a:r>
            <a:br>
              <a:rPr lang="en-US" sz="1800" dirty="0">
                <a:latin typeface="Verdana" pitchFamily="34" charset="0"/>
              </a:rPr>
            </a:br>
            <a:r>
              <a:rPr lang="en-US" sz="1800" dirty="0">
                <a:latin typeface="Verdana" pitchFamily="34" charset="0"/>
              </a:rPr>
              <a:t>leadership training.</a:t>
            </a:r>
          </a:p>
          <a:p>
            <a:pPr algn="l">
              <a:defRPr/>
            </a:pPr>
            <a:endParaRPr lang="en-US" sz="1800" dirty="0">
              <a:latin typeface="Arial" charset="0"/>
            </a:endParaRPr>
          </a:p>
          <a:p>
            <a:pPr algn="l">
              <a:defRPr/>
            </a:pPr>
            <a:r>
              <a:rPr lang="en-US" sz="1800" dirty="0">
                <a:latin typeface="Verdana" pitchFamily="34" charset="0"/>
              </a:rPr>
              <a:t>In the future, Scouting will continue to:</a:t>
            </a:r>
          </a:p>
          <a:p>
            <a:pPr algn="l">
              <a:defRPr/>
            </a:pPr>
            <a:endParaRPr lang="en-US" sz="1800" dirty="0">
              <a:latin typeface="Arial" charset="0"/>
            </a:endParaRPr>
          </a:p>
          <a:p>
            <a:pPr marL="347663" indent="-347663" algn="l">
              <a:buFont typeface="Arial" pitchFamily="34" charset="0"/>
              <a:buChar char="•"/>
              <a:defRPr/>
            </a:pPr>
            <a:r>
              <a:rPr lang="en-US" sz="1800" dirty="0">
                <a:latin typeface="Verdana" pitchFamily="34" charset="0"/>
              </a:rPr>
              <a:t>Offer young people responsible fun and adventure;</a:t>
            </a:r>
          </a:p>
          <a:p>
            <a:pPr marL="347663" indent="-347663" algn="l">
              <a:defRPr/>
            </a:pPr>
            <a:endParaRPr lang="en-US" sz="1800" dirty="0">
              <a:latin typeface="Arial" charset="0"/>
            </a:endParaRPr>
          </a:p>
          <a:p>
            <a:pPr marL="347663" indent="-347663" algn="l">
              <a:buFont typeface="Arial" pitchFamily="34" charset="0"/>
              <a:buChar char="•"/>
              <a:defRPr/>
            </a:pPr>
            <a:r>
              <a:rPr lang="en-US" sz="1800" dirty="0">
                <a:latin typeface="Verdana" pitchFamily="34" charset="0"/>
              </a:rPr>
              <a:t>Instill in young people lifetime values and develop in them  ethical character as expressed in the Scout Oath and Law;</a:t>
            </a:r>
          </a:p>
          <a:p>
            <a:pPr marL="347663" indent="-347663" algn="l">
              <a:defRPr/>
            </a:pPr>
            <a:endParaRPr lang="en-US" sz="1800" dirty="0">
              <a:latin typeface="Verdana" pitchFamily="34" charset="0"/>
            </a:endParaRPr>
          </a:p>
          <a:p>
            <a:pPr marL="347663" indent="-347663" algn="l">
              <a:buFont typeface="Arial" pitchFamily="34" charset="0"/>
              <a:buChar char="•"/>
              <a:defRPr/>
            </a:pPr>
            <a:r>
              <a:rPr lang="en-US" sz="1800" dirty="0">
                <a:latin typeface="Verdana" pitchFamily="34" charset="0"/>
              </a:rPr>
              <a:t>Train young people in citizenship, service, and leadership;</a:t>
            </a:r>
          </a:p>
          <a:p>
            <a:pPr marL="347663" indent="-347663" algn="l">
              <a:defRPr/>
            </a:pPr>
            <a:endParaRPr lang="en-US" sz="1800" dirty="0">
              <a:latin typeface="Arial" charset="0"/>
            </a:endParaRPr>
          </a:p>
          <a:p>
            <a:pPr marL="347663" indent="-347663" algn="l">
              <a:buFont typeface="Arial" pitchFamily="34" charset="0"/>
              <a:buChar char="•"/>
              <a:defRPr/>
            </a:pPr>
            <a:r>
              <a:rPr lang="en-US" sz="1800" dirty="0">
                <a:latin typeface="Verdana" pitchFamily="34" charset="0"/>
              </a:rPr>
              <a:t>Serve America’s communities and families with its quality, values-based program.</a:t>
            </a:r>
            <a:endParaRPr lang="en-US" sz="1800" dirty="0">
              <a:latin typeface="Arial" charset="0"/>
            </a:endParaRPr>
          </a:p>
          <a:p>
            <a:pPr algn="l">
              <a:buFontTx/>
              <a:buChar char="•"/>
              <a:defRPr/>
            </a:pPr>
            <a:endParaRPr lang="en-US" sz="1800" dirty="0">
              <a:latin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Two – Be</a:t>
            </a:r>
          </a:p>
        </p:txBody>
      </p:sp>
      <p:sp>
        <p:nvSpPr>
          <p:cNvPr id="38915" name="Text Box 3"/>
          <p:cNvSpPr txBox="1">
            <a:spLocks noChangeArrowheads="1"/>
          </p:cNvSpPr>
          <p:nvPr/>
        </p:nvSpPr>
        <p:spPr bwMode="auto">
          <a:xfrm>
            <a:off x="1508125" y="838200"/>
            <a:ext cx="45513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Scoutmaster's Vision of Success</a:t>
            </a:r>
          </a:p>
        </p:txBody>
      </p:sp>
      <p:sp>
        <p:nvSpPr>
          <p:cNvPr id="38916" name="Text Box 4"/>
          <p:cNvSpPr txBox="1">
            <a:spLocks noChangeArrowheads="1"/>
          </p:cNvSpPr>
          <p:nvPr/>
        </p:nvSpPr>
        <p:spPr bwMode="auto">
          <a:xfrm>
            <a:off x="1524000" y="1524000"/>
            <a:ext cx="4235450" cy="461963"/>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Teaching EDGE™ Discussion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1371600" y="304800"/>
            <a:ext cx="7315200" cy="457200"/>
          </a:xfrm>
          <a:prstGeom prst="rect">
            <a:avLst/>
          </a:prstGeom>
          <a:noFill/>
          <a:ln w="9525">
            <a:noFill/>
            <a:miter lim="800000"/>
            <a:headEnd/>
            <a:tailEnd/>
          </a:ln>
        </p:spPr>
        <p:txBody>
          <a:bodyPr>
            <a:spAutoFit/>
          </a:bodyPr>
          <a:lstStyle/>
          <a:p>
            <a:pPr algn="l">
              <a:spcBef>
                <a:spcPct val="50000"/>
              </a:spcBef>
            </a:pPr>
            <a:r>
              <a:rPr lang="en-US" sz="2400" b="1" i="1">
                <a:latin typeface="Times New Roman" pitchFamily="18" charset="0"/>
              </a:rPr>
              <a:t>You may be asking, “What is EDGE™?”</a:t>
            </a:r>
          </a:p>
        </p:txBody>
      </p:sp>
      <p:sp>
        <p:nvSpPr>
          <p:cNvPr id="34819" name="Text Box 3"/>
          <p:cNvSpPr txBox="1">
            <a:spLocks noChangeArrowheads="1"/>
          </p:cNvSpPr>
          <p:nvPr/>
        </p:nvSpPr>
        <p:spPr bwMode="auto">
          <a:xfrm>
            <a:off x="1676400" y="990600"/>
            <a:ext cx="7086600" cy="1200150"/>
          </a:xfrm>
          <a:prstGeom prst="rect">
            <a:avLst/>
          </a:prstGeom>
          <a:noFill/>
          <a:ln w="9525">
            <a:noFill/>
            <a:miter lim="800000"/>
            <a:headEnd/>
            <a:tailEnd/>
          </a:ln>
        </p:spPr>
        <p:txBody>
          <a:bodyPr>
            <a:spAutoFit/>
          </a:bodyPr>
          <a:lstStyle/>
          <a:p>
            <a:pPr algn="l"/>
            <a:r>
              <a:rPr lang="en-US" sz="2400">
                <a:latin typeface="Times New Roman" pitchFamily="18" charset="0"/>
              </a:rPr>
              <a:t>EDGE™ is the method you will use to teach in your troop. The key to making EDGE™ work is to use it </a:t>
            </a:r>
            <a:br>
              <a:rPr lang="en-US" sz="2400">
                <a:latin typeface="Times New Roman" pitchFamily="18" charset="0"/>
              </a:rPr>
            </a:br>
            <a:r>
              <a:rPr lang="en-US" sz="2400">
                <a:latin typeface="Times New Roman" pitchFamily="18" charset="0"/>
              </a:rPr>
              <a:t>for all teaching opportunities. Make it a habit. </a:t>
            </a:r>
          </a:p>
        </p:txBody>
      </p:sp>
      <p:sp>
        <p:nvSpPr>
          <p:cNvPr id="34820" name="Text Box 4"/>
          <p:cNvSpPr txBox="1">
            <a:spLocks noChangeArrowheads="1"/>
          </p:cNvSpPr>
          <p:nvPr/>
        </p:nvSpPr>
        <p:spPr bwMode="auto">
          <a:xfrm>
            <a:off x="1752600" y="2286000"/>
            <a:ext cx="7239000" cy="4340225"/>
          </a:xfrm>
          <a:prstGeom prst="rect">
            <a:avLst/>
          </a:prstGeom>
          <a:noFill/>
          <a:ln w="9525">
            <a:noFill/>
            <a:miter lim="800000"/>
            <a:headEnd/>
            <a:tailEnd/>
          </a:ln>
        </p:spPr>
        <p:txBody>
          <a:bodyPr>
            <a:spAutoFit/>
          </a:bodyPr>
          <a:lstStyle/>
          <a:p>
            <a:pPr marL="347663" indent="-347663" algn="l">
              <a:spcBef>
                <a:spcPct val="50000"/>
              </a:spcBef>
              <a:buFontTx/>
              <a:buAutoNum type="arabicPeriod"/>
            </a:pPr>
            <a:r>
              <a:rPr lang="en-US" sz="2400" b="1">
                <a:latin typeface="Times New Roman" pitchFamily="18" charset="0"/>
              </a:rPr>
              <a:t>Explain—</a:t>
            </a:r>
            <a:r>
              <a:rPr lang="en-US" sz="2400">
                <a:latin typeface="Times New Roman" pitchFamily="18" charset="0"/>
              </a:rPr>
              <a:t>The trainer </a:t>
            </a:r>
            <a:r>
              <a:rPr lang="en-US" sz="2400" i="1">
                <a:latin typeface="Times New Roman" pitchFamily="18" charset="0"/>
              </a:rPr>
              <a:t>explains</a:t>
            </a:r>
            <a:r>
              <a:rPr lang="en-US" sz="2400">
                <a:latin typeface="Times New Roman" pitchFamily="18" charset="0"/>
              </a:rPr>
              <a:t> how something </a:t>
            </a:r>
            <a:br>
              <a:rPr lang="en-US" sz="2400">
                <a:latin typeface="Times New Roman" pitchFamily="18" charset="0"/>
              </a:rPr>
            </a:br>
            <a:r>
              <a:rPr lang="en-US" sz="2400">
                <a:latin typeface="Times New Roman" pitchFamily="18" charset="0"/>
              </a:rPr>
              <a:t>is done.</a:t>
            </a:r>
          </a:p>
          <a:p>
            <a:pPr marL="347663" indent="-347663" algn="l">
              <a:spcBef>
                <a:spcPct val="50000"/>
              </a:spcBef>
              <a:buFontTx/>
              <a:buAutoNum type="arabicPeriod"/>
            </a:pPr>
            <a:r>
              <a:rPr lang="en-US" sz="2400" b="1">
                <a:latin typeface="Times New Roman" pitchFamily="18" charset="0"/>
              </a:rPr>
              <a:t>Demonstrate—</a:t>
            </a:r>
            <a:r>
              <a:rPr lang="en-US" sz="2400">
                <a:latin typeface="Times New Roman" pitchFamily="18" charset="0"/>
              </a:rPr>
              <a:t>After the trainer explains, the trainer </a:t>
            </a:r>
            <a:r>
              <a:rPr lang="en-US" sz="2400" i="1">
                <a:latin typeface="Times New Roman" pitchFamily="18" charset="0"/>
              </a:rPr>
              <a:t>demonstrates</a:t>
            </a:r>
            <a:r>
              <a:rPr lang="en-US" sz="2400">
                <a:latin typeface="Times New Roman" pitchFamily="18" charset="0"/>
              </a:rPr>
              <a:t> while explaining again.</a:t>
            </a:r>
          </a:p>
          <a:p>
            <a:pPr marL="347663" indent="-347663" algn="l">
              <a:spcBef>
                <a:spcPct val="50000"/>
              </a:spcBef>
              <a:buFontTx/>
              <a:buAutoNum type="arabicPeriod"/>
            </a:pPr>
            <a:r>
              <a:rPr lang="en-US" sz="2400" b="1">
                <a:latin typeface="Times New Roman" pitchFamily="18" charset="0"/>
              </a:rPr>
              <a:t>Guide—</a:t>
            </a:r>
            <a:r>
              <a:rPr lang="en-US" sz="2400">
                <a:latin typeface="Times New Roman" pitchFamily="18" charset="0"/>
              </a:rPr>
              <a:t>The learner tries the skill while the trainer </a:t>
            </a:r>
            <a:r>
              <a:rPr lang="en-US" sz="2400" i="1">
                <a:latin typeface="Times New Roman" pitchFamily="18" charset="0"/>
              </a:rPr>
              <a:t>guides</a:t>
            </a:r>
            <a:r>
              <a:rPr lang="en-US" sz="2400">
                <a:latin typeface="Times New Roman" pitchFamily="18" charset="0"/>
              </a:rPr>
              <a:t> him through it.</a:t>
            </a:r>
          </a:p>
          <a:p>
            <a:pPr marL="347663" indent="-347663" algn="l">
              <a:spcBef>
                <a:spcPct val="50000"/>
              </a:spcBef>
              <a:buFontTx/>
              <a:buAutoNum type="arabicPeriod"/>
            </a:pPr>
            <a:r>
              <a:rPr lang="en-US" sz="2400" b="1">
                <a:latin typeface="Times New Roman" pitchFamily="18" charset="0"/>
              </a:rPr>
              <a:t>Enable—</a:t>
            </a:r>
            <a:r>
              <a:rPr lang="en-US" sz="2400">
                <a:latin typeface="Times New Roman" pitchFamily="18" charset="0"/>
              </a:rPr>
              <a:t>The trainee works on his own under the watchful eye of the trainer. The trainer’s role in this step is to remove any obstacles to success, which </a:t>
            </a:r>
            <a:r>
              <a:rPr lang="en-US" sz="2400" i="1">
                <a:latin typeface="Times New Roman" pitchFamily="18" charset="0"/>
              </a:rPr>
              <a:t>enables</a:t>
            </a:r>
            <a:r>
              <a:rPr lang="en-US" sz="2400">
                <a:latin typeface="Times New Roman" pitchFamily="18" charset="0"/>
              </a:rPr>
              <a:t> the learner to succeed.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checkerboard(across)">
                                      <p:cBhvr>
                                        <p:cTn id="7" dur="500"/>
                                        <p:tgtEl>
                                          <p:spTgt spid="348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Effect transition="in" filter="dissolve">
                                      <p:cBhvr>
                                        <p:cTn id="12"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utoUpdateAnimBg="0"/>
      <p:bldP spid="34820"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Two – Be</a:t>
            </a:r>
          </a:p>
        </p:txBody>
      </p:sp>
      <p:sp>
        <p:nvSpPr>
          <p:cNvPr id="40963" name="Text Box 3"/>
          <p:cNvSpPr txBox="1">
            <a:spLocks noChangeArrowheads="1"/>
          </p:cNvSpPr>
          <p:nvPr/>
        </p:nvSpPr>
        <p:spPr bwMode="auto">
          <a:xfrm>
            <a:off x="1508125" y="838200"/>
            <a:ext cx="45513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Scoutmaster’s Vision of Success</a:t>
            </a:r>
          </a:p>
        </p:txBody>
      </p:sp>
      <p:sp>
        <p:nvSpPr>
          <p:cNvPr id="40964" name="Text Box 4"/>
          <p:cNvSpPr txBox="1">
            <a:spLocks noChangeArrowheads="1"/>
          </p:cNvSpPr>
          <p:nvPr/>
        </p:nvSpPr>
        <p:spPr bwMode="auto">
          <a:xfrm>
            <a:off x="1524000" y="1524000"/>
            <a:ext cx="4235450" cy="461963"/>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Teaching EDGE™ Discussion</a:t>
            </a:r>
          </a:p>
        </p:txBody>
      </p:sp>
      <p:sp>
        <p:nvSpPr>
          <p:cNvPr id="40965" name="Text Box 5"/>
          <p:cNvSpPr txBox="1">
            <a:spLocks noChangeArrowheads="1"/>
          </p:cNvSpPr>
          <p:nvPr/>
        </p:nvSpPr>
        <p:spPr bwMode="auto">
          <a:xfrm>
            <a:off x="1524000" y="2209800"/>
            <a:ext cx="3851275"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3. Troop Progress Discussion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WordArt 2" descr="Narrow vertical"/>
          <p:cNvSpPr>
            <a:spLocks noChangeArrowheads="1" noChangeShapeType="1" noTextEdit="1"/>
          </p:cNvSpPr>
          <p:nvPr/>
        </p:nvSpPr>
        <p:spPr bwMode="auto">
          <a:xfrm>
            <a:off x="1905000" y="1219200"/>
            <a:ext cx="6467475" cy="3505200"/>
          </a:xfrm>
          <a:prstGeom prst="rect">
            <a:avLst/>
          </a:prstGeom>
        </p:spPr>
        <p:txBody>
          <a:bodyPr wrap="none" fromWordArt="1">
            <a:prstTxWarp prst="textCurveUp">
              <a:avLst>
                <a:gd name="adj" fmla="val 40356"/>
              </a:avLst>
            </a:prstTxWarp>
          </a:bodyPr>
          <a:lstStyle/>
          <a:p>
            <a:r>
              <a:rPr lang="en-US" sz="3600" kern="10">
                <a:ln w="12700">
                  <a:solidFill>
                    <a:srgbClr val="000000"/>
                  </a:solidFill>
                  <a:round/>
                  <a:headEnd/>
                  <a:tailEnd/>
                </a:ln>
                <a:pattFill prst="dashHorz">
                  <a:fgClr>
                    <a:srgbClr val="808080"/>
                  </a:fgClr>
                  <a:bgClr>
                    <a:srgbClr val="FFFF00"/>
                  </a:bgClr>
                </a:pattFill>
                <a:effectLst>
                  <a:outerShdw dist="45791" dir="2021404" algn="ctr" rotWithShape="0">
                    <a:srgbClr val="808080"/>
                  </a:outerShdw>
                </a:effectLst>
                <a:latin typeface="Arial Black"/>
              </a:rPr>
              <a:t>How is the troop doing?</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1981200" y="838200"/>
            <a:ext cx="6477000" cy="822325"/>
          </a:xfrm>
          <a:prstGeom prst="rect">
            <a:avLst/>
          </a:prstGeom>
          <a:noFill/>
          <a:ln w="9525">
            <a:noFill/>
            <a:miter lim="800000"/>
            <a:headEnd/>
            <a:tailEnd/>
          </a:ln>
        </p:spPr>
        <p:txBody>
          <a:bodyPr>
            <a:spAutoFit/>
          </a:bodyPr>
          <a:lstStyle/>
          <a:p>
            <a:pPr algn="l">
              <a:spcBef>
                <a:spcPct val="50000"/>
              </a:spcBef>
            </a:pPr>
            <a:r>
              <a:rPr lang="en-US" sz="2400">
                <a:latin typeface="Times New Roman" pitchFamily="18" charset="0"/>
              </a:rPr>
              <a:t>What should we </a:t>
            </a:r>
            <a:r>
              <a:rPr lang="en-US" sz="2400" b="1" u="sng">
                <a:latin typeface="Times New Roman" pitchFamily="18" charset="0"/>
              </a:rPr>
              <a:t>start</a:t>
            </a:r>
            <a:r>
              <a:rPr lang="en-US" sz="2400">
                <a:latin typeface="Times New Roman" pitchFamily="18" charset="0"/>
              </a:rPr>
              <a:t> doing that we are not currently doing?</a:t>
            </a:r>
          </a:p>
        </p:txBody>
      </p:sp>
      <p:sp>
        <p:nvSpPr>
          <p:cNvPr id="32771" name="Text Box 3"/>
          <p:cNvSpPr txBox="1">
            <a:spLocks noChangeArrowheads="1"/>
          </p:cNvSpPr>
          <p:nvPr/>
        </p:nvSpPr>
        <p:spPr bwMode="auto">
          <a:xfrm>
            <a:off x="1981200" y="2606675"/>
            <a:ext cx="6477000" cy="457200"/>
          </a:xfrm>
          <a:prstGeom prst="rect">
            <a:avLst/>
          </a:prstGeom>
          <a:noFill/>
          <a:ln w="9525">
            <a:noFill/>
            <a:miter lim="800000"/>
            <a:headEnd/>
            <a:tailEnd/>
          </a:ln>
        </p:spPr>
        <p:txBody>
          <a:bodyPr>
            <a:spAutoFit/>
          </a:bodyPr>
          <a:lstStyle/>
          <a:p>
            <a:pPr algn="l">
              <a:spcBef>
                <a:spcPct val="50000"/>
              </a:spcBef>
            </a:pPr>
            <a:r>
              <a:rPr lang="en-US" sz="2400">
                <a:latin typeface="Times New Roman" pitchFamily="18" charset="0"/>
              </a:rPr>
              <a:t>What do we </a:t>
            </a:r>
            <a:r>
              <a:rPr lang="en-US" sz="2400" b="1" u="sng">
                <a:latin typeface="Times New Roman" pitchFamily="18" charset="0"/>
              </a:rPr>
              <a:t>stop</a:t>
            </a:r>
            <a:r>
              <a:rPr lang="en-US" sz="2400">
                <a:latin typeface="Times New Roman" pitchFamily="18" charset="0"/>
              </a:rPr>
              <a:t> doing that is not working?</a:t>
            </a:r>
          </a:p>
        </p:txBody>
      </p:sp>
      <p:sp>
        <p:nvSpPr>
          <p:cNvPr id="32772" name="Text Box 4"/>
          <p:cNvSpPr txBox="1">
            <a:spLocks noChangeArrowheads="1"/>
          </p:cNvSpPr>
          <p:nvPr/>
        </p:nvSpPr>
        <p:spPr bwMode="auto">
          <a:xfrm>
            <a:off x="1981200" y="4191000"/>
            <a:ext cx="6477000" cy="822325"/>
          </a:xfrm>
          <a:prstGeom prst="rect">
            <a:avLst/>
          </a:prstGeom>
          <a:noFill/>
          <a:ln w="9525">
            <a:noFill/>
            <a:miter lim="800000"/>
            <a:headEnd/>
            <a:tailEnd/>
          </a:ln>
        </p:spPr>
        <p:txBody>
          <a:bodyPr>
            <a:spAutoFit/>
          </a:bodyPr>
          <a:lstStyle/>
          <a:p>
            <a:pPr algn="l">
              <a:spcBef>
                <a:spcPct val="50000"/>
              </a:spcBef>
            </a:pPr>
            <a:r>
              <a:rPr lang="en-US" sz="2400">
                <a:latin typeface="Times New Roman" pitchFamily="18" charset="0"/>
              </a:rPr>
              <a:t>What should we </a:t>
            </a:r>
            <a:r>
              <a:rPr lang="en-US" sz="2400" b="1" u="sng">
                <a:latin typeface="Times New Roman" pitchFamily="18" charset="0"/>
              </a:rPr>
              <a:t>continue</a:t>
            </a:r>
            <a:r>
              <a:rPr lang="en-US" sz="2400">
                <a:latin typeface="Times New Roman" pitchFamily="18" charset="0"/>
              </a:rPr>
              <a:t> doing that is working well and helps us succeed?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Horizontal)">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2771"/>
                                        </p:tgtEl>
                                        <p:attrNameLst>
                                          <p:attrName>style.visibility</p:attrName>
                                        </p:attrNameLst>
                                      </p:cBhvr>
                                      <p:to>
                                        <p:strVal val="visible"/>
                                      </p:to>
                                    </p:set>
                                    <p:animEffect transition="in" filter="wipe(down)">
                                      <p:cBhvr>
                                        <p:cTn id="12" dur="500"/>
                                        <p:tgtEl>
                                          <p:spTgt spid="32771"/>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32772"/>
                                        </p:tgtEl>
                                        <p:attrNameLst>
                                          <p:attrName>style.visibility</p:attrName>
                                        </p:attrNameLst>
                                      </p:cBhvr>
                                      <p:to>
                                        <p:strVal val="visible"/>
                                      </p:to>
                                    </p:set>
                                    <p:anim calcmode="lin" valueType="num">
                                      <p:cBhvr>
                                        <p:cTn id="17" dur="500" fill="hold"/>
                                        <p:tgtEl>
                                          <p:spTgt spid="32772"/>
                                        </p:tgtEl>
                                        <p:attrNameLst>
                                          <p:attrName>ppt_w</p:attrName>
                                        </p:attrNameLst>
                                      </p:cBhvr>
                                      <p:tavLst>
                                        <p:tav tm="0">
                                          <p:val>
                                            <p:fltVal val="0"/>
                                          </p:val>
                                        </p:tav>
                                        <p:tav tm="100000">
                                          <p:val>
                                            <p:strVal val="#ppt_w"/>
                                          </p:val>
                                        </p:tav>
                                      </p:tavLst>
                                    </p:anim>
                                    <p:anim calcmode="lin" valueType="num">
                                      <p:cBhvr>
                                        <p:cTn id="18" dur="500" fill="hold"/>
                                        <p:tgtEl>
                                          <p:spTgt spid="327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P spid="32771" grpId="0" autoUpdateAnimBg="0"/>
      <p:bldP spid="32772"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371600" y="1524000"/>
            <a:ext cx="7543800" cy="1006475"/>
          </a:xfrm>
          <a:prstGeom prst="rect">
            <a:avLst/>
          </a:prstGeom>
          <a:noFill/>
          <a:ln w="9525">
            <a:noFill/>
            <a:miter lim="800000"/>
            <a:headEnd/>
            <a:tailEnd/>
          </a:ln>
        </p:spPr>
        <p:txBody>
          <a:bodyPr>
            <a:spAutoFit/>
          </a:bodyPr>
          <a:lstStyle/>
          <a:p>
            <a:pPr>
              <a:spcBef>
                <a:spcPct val="50000"/>
              </a:spcBef>
            </a:pPr>
            <a:r>
              <a:rPr lang="en-US" sz="6000">
                <a:latin typeface="Scramble" pitchFamily="34" charset="0"/>
              </a:rPr>
              <a:t>HOMEWORK</a:t>
            </a:r>
            <a:endParaRPr lang="en-US" sz="6000">
              <a:latin typeface="WillyWonka" pitchFamily="2" charset="0"/>
            </a:endParaRPr>
          </a:p>
        </p:txBody>
      </p:sp>
      <p:sp>
        <p:nvSpPr>
          <p:cNvPr id="31747" name="Text Box 3"/>
          <p:cNvSpPr txBox="1">
            <a:spLocks noChangeArrowheads="1"/>
          </p:cNvSpPr>
          <p:nvPr/>
        </p:nvSpPr>
        <p:spPr bwMode="auto">
          <a:xfrm>
            <a:off x="1371600" y="1524000"/>
            <a:ext cx="7543800" cy="1006475"/>
          </a:xfrm>
          <a:prstGeom prst="rect">
            <a:avLst/>
          </a:prstGeom>
          <a:noFill/>
          <a:ln w="9525">
            <a:noFill/>
            <a:miter lim="800000"/>
            <a:headEnd/>
            <a:tailEnd/>
          </a:ln>
        </p:spPr>
        <p:txBody>
          <a:bodyPr>
            <a:spAutoFit/>
          </a:bodyPr>
          <a:lstStyle/>
          <a:p>
            <a:pPr>
              <a:spcBef>
                <a:spcPct val="50000"/>
              </a:spcBef>
            </a:pPr>
            <a:r>
              <a:rPr lang="en-US" sz="6000">
                <a:latin typeface="Scramble" pitchFamily="34" charset="0"/>
              </a:rPr>
              <a:t>HOMEWORK</a:t>
            </a:r>
            <a:endParaRPr lang="en-US" sz="6000">
              <a:latin typeface="WillyWonka" pitchFamily="2" charset="0"/>
            </a:endParaRPr>
          </a:p>
        </p:txBody>
      </p:sp>
      <p:sp>
        <p:nvSpPr>
          <p:cNvPr id="31751" name="Text Box 7"/>
          <p:cNvSpPr txBox="1">
            <a:spLocks noChangeArrowheads="1"/>
          </p:cNvSpPr>
          <p:nvPr/>
        </p:nvSpPr>
        <p:spPr bwMode="auto">
          <a:xfrm>
            <a:off x="1981200" y="2895600"/>
            <a:ext cx="5943600" cy="1570038"/>
          </a:xfrm>
          <a:prstGeom prst="rect">
            <a:avLst/>
          </a:prstGeom>
          <a:noFill/>
          <a:ln w="9525">
            <a:noFill/>
            <a:miter lim="800000"/>
            <a:headEnd/>
            <a:tailEnd/>
          </a:ln>
          <a:effectLst/>
        </p:spPr>
        <p:txBody>
          <a:bodyPr>
            <a:spAutoFit/>
          </a:bodyPr>
          <a:lstStyle/>
          <a:p>
            <a:pPr>
              <a:spcBef>
                <a:spcPct val="50000"/>
              </a:spcBef>
              <a:defRPr/>
            </a:pPr>
            <a:r>
              <a:rPr lang="en-US" sz="3200" dirty="0">
                <a:latin typeface="+mn-lt"/>
              </a:rPr>
              <a:t>Get to know the Scouts you are responsible for leading. </a:t>
            </a:r>
            <a:br>
              <a:rPr lang="en-US" sz="3200" dirty="0">
                <a:latin typeface="+mn-lt"/>
              </a:rPr>
            </a:br>
            <a:r>
              <a:rPr lang="en-US" sz="3200" dirty="0">
                <a:latin typeface="+mn-lt"/>
              </a:rPr>
              <a:t>What do they need?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3174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746"/>
                                        </p:tgtEl>
                                        <p:attrNameLst>
                                          <p:attrName>style.visibility</p:attrName>
                                        </p:attrNameLst>
                                      </p:cBhvr>
                                      <p:to>
                                        <p:strVal val="hidden"/>
                                      </p:to>
                                    </p:set>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3174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1747"/>
                                        </p:tgtEl>
                                        <p:attrNameLst>
                                          <p:attrName>style.visibility</p:attrName>
                                        </p:attrNameLst>
                                      </p:cBhvr>
                                      <p:to>
                                        <p:strVal val="hidden"/>
                                      </p:to>
                                    </p:set>
                                  </p:subTnLst>
                                </p:cTn>
                              </p:par>
                            </p:childTnLst>
                          </p:cTn>
                        </p:par>
                      </p:childTnLst>
                    </p:cTn>
                  </p:par>
                  <p:par>
                    <p:cTn id="10" fill="hold">
                      <p:stCondLst>
                        <p:cond delay="indefinite"/>
                      </p:stCondLst>
                      <p:childTnLst>
                        <p:par>
                          <p:cTn id="11" fill="hold">
                            <p:stCondLst>
                              <p:cond delay="0"/>
                            </p:stCondLst>
                            <p:childTnLst>
                              <p:par>
                                <p:cTn id="12" presetID="17" presetClass="entr" presetSubtype="1" fill="hold" grpId="0" nodeType="clickEffect">
                                  <p:stCondLst>
                                    <p:cond delay="0"/>
                                  </p:stCondLst>
                                  <p:childTnLst>
                                    <p:set>
                                      <p:cBhvr>
                                        <p:cTn id="13" dur="1" fill="hold">
                                          <p:stCondLst>
                                            <p:cond delay="0"/>
                                          </p:stCondLst>
                                        </p:cTn>
                                        <p:tgtEl>
                                          <p:spTgt spid="31751"/>
                                        </p:tgtEl>
                                        <p:attrNameLst>
                                          <p:attrName>style.visibility</p:attrName>
                                        </p:attrNameLst>
                                      </p:cBhvr>
                                      <p:to>
                                        <p:strVal val="visible"/>
                                      </p:to>
                                    </p:set>
                                    <p:anim calcmode="lin" valueType="num">
                                      <p:cBhvr>
                                        <p:cTn id="14" dur="500" fill="hold"/>
                                        <p:tgtEl>
                                          <p:spTgt spid="31751"/>
                                        </p:tgtEl>
                                        <p:attrNameLst>
                                          <p:attrName>ppt_x</p:attrName>
                                        </p:attrNameLst>
                                      </p:cBhvr>
                                      <p:tavLst>
                                        <p:tav tm="0">
                                          <p:val>
                                            <p:strVal val="#ppt_x"/>
                                          </p:val>
                                        </p:tav>
                                        <p:tav tm="100000">
                                          <p:val>
                                            <p:strVal val="#ppt_x"/>
                                          </p:val>
                                        </p:tav>
                                      </p:tavLst>
                                    </p:anim>
                                    <p:anim calcmode="lin" valueType="num">
                                      <p:cBhvr>
                                        <p:cTn id="15" dur="500" fill="hold"/>
                                        <p:tgtEl>
                                          <p:spTgt spid="31751"/>
                                        </p:tgtEl>
                                        <p:attrNameLst>
                                          <p:attrName>ppt_y</p:attrName>
                                        </p:attrNameLst>
                                      </p:cBhvr>
                                      <p:tavLst>
                                        <p:tav tm="0">
                                          <p:val>
                                            <p:strVal val="#ppt_y-#ppt_h/2"/>
                                          </p:val>
                                        </p:tav>
                                        <p:tav tm="100000">
                                          <p:val>
                                            <p:strVal val="#ppt_y"/>
                                          </p:val>
                                        </p:tav>
                                      </p:tavLst>
                                    </p:anim>
                                    <p:anim calcmode="lin" valueType="num">
                                      <p:cBhvr>
                                        <p:cTn id="16" dur="500" fill="hold"/>
                                        <p:tgtEl>
                                          <p:spTgt spid="31751"/>
                                        </p:tgtEl>
                                        <p:attrNameLst>
                                          <p:attrName>ppt_w</p:attrName>
                                        </p:attrNameLst>
                                      </p:cBhvr>
                                      <p:tavLst>
                                        <p:tav tm="0">
                                          <p:val>
                                            <p:strVal val="#ppt_w"/>
                                          </p:val>
                                        </p:tav>
                                        <p:tav tm="100000">
                                          <p:val>
                                            <p:strVal val="#ppt_w"/>
                                          </p:val>
                                        </p:tav>
                                      </p:tavLst>
                                    </p:anim>
                                    <p:anim calcmode="lin" valueType="num">
                                      <p:cBhvr>
                                        <p:cTn id="17" dur="500" fill="hold"/>
                                        <p:tgtEl>
                                          <p:spTgt spid="317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utoUpdateAnimBg="0"/>
      <p:bldP spid="31747" grpId="0" autoUpdateAnimBg="0"/>
      <p:bldP spid="31751"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WordArt 2"/>
          <p:cNvSpPr>
            <a:spLocks noChangeArrowheads="1" noChangeShapeType="1" noTextEdit="1"/>
          </p:cNvSpPr>
          <p:nvPr/>
        </p:nvSpPr>
        <p:spPr bwMode="auto">
          <a:xfrm>
            <a:off x="1295400" y="2057400"/>
            <a:ext cx="7696200" cy="2895600"/>
          </a:xfrm>
          <a:prstGeom prst="rect">
            <a:avLst/>
          </a:prstGeom>
        </p:spPr>
        <p:txBody>
          <a:bodyPr wrap="none" fromWordArt="1">
            <a:prstTxWarp prst="textDeflate">
              <a:avLst>
                <a:gd name="adj" fmla="val 26227"/>
              </a:avLst>
            </a:prstTxWarp>
          </a:bodyPr>
          <a:lstStyle/>
          <a:p>
            <a:r>
              <a:rPr lang="en-US" sz="3600" b="1" kern="10">
                <a:ln w="9525">
                  <a:solidFill>
                    <a:srgbClr val="000000"/>
                  </a:solidFill>
                  <a:round/>
                  <a:headEnd/>
                  <a:tailEnd/>
                </a:ln>
                <a:solidFill>
                  <a:srgbClr val="000000"/>
                </a:solidFill>
                <a:latin typeface="wood sticks"/>
              </a:rPr>
              <a:t>TAKE A BREAK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Three – Do</a:t>
            </a:r>
          </a:p>
        </p:txBody>
      </p:sp>
      <p:sp>
        <p:nvSpPr>
          <p:cNvPr id="46083" name="Text Box 3"/>
          <p:cNvSpPr txBox="1">
            <a:spLocks noChangeArrowheads="1"/>
          </p:cNvSpPr>
          <p:nvPr/>
        </p:nvSpPr>
        <p:spPr bwMode="auto">
          <a:xfrm>
            <a:off x="1508125" y="838200"/>
            <a:ext cx="52244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Position Description and Expectations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1295400" y="58738"/>
            <a:ext cx="7772400" cy="5878512"/>
          </a:xfrm>
          <a:prstGeom prst="rect">
            <a:avLst/>
          </a:prstGeom>
          <a:noFill/>
          <a:ln w="9525">
            <a:noFill/>
            <a:miter lim="800000"/>
            <a:headEnd/>
            <a:tailEnd/>
          </a:ln>
        </p:spPr>
        <p:txBody>
          <a:bodyPr>
            <a:spAutoFit/>
          </a:bodyPr>
          <a:lstStyle/>
          <a:p>
            <a:pPr algn="l">
              <a:spcBef>
                <a:spcPct val="50000"/>
              </a:spcBef>
            </a:pPr>
            <a:r>
              <a:rPr lang="en-US" sz="1600" b="1">
                <a:solidFill>
                  <a:srgbClr val="0000FF"/>
                </a:solidFill>
                <a:latin typeface="Arial" charset="0"/>
              </a:rPr>
              <a:t>SENIOR PATROL LEADER</a:t>
            </a:r>
            <a:endParaRPr lang="en-US" sz="1600">
              <a:solidFill>
                <a:srgbClr val="000000"/>
              </a:solidFill>
              <a:latin typeface="Arial" charset="0"/>
            </a:endParaRPr>
          </a:p>
          <a:p>
            <a:pPr algn="l">
              <a:spcBef>
                <a:spcPct val="50000"/>
              </a:spcBef>
            </a:pPr>
            <a:r>
              <a:rPr lang="en-US" sz="1600" b="1">
                <a:solidFill>
                  <a:srgbClr val="000000"/>
                </a:solidFill>
                <a:latin typeface="Arial" charset="0"/>
              </a:rPr>
              <a:t>Position description: </a:t>
            </a:r>
            <a:r>
              <a:rPr lang="en-US" sz="1600">
                <a:solidFill>
                  <a:srgbClr val="000000"/>
                </a:solidFill>
                <a:latin typeface="Bookman Old Style" pitchFamily="18" charset="0"/>
              </a:rPr>
              <a:t>The senior patrol leader is elected by the Scouts to represent them as the top junior leader in the troop.</a:t>
            </a:r>
            <a:endParaRPr lang="en-US" sz="1600">
              <a:solidFill>
                <a:srgbClr val="000000"/>
              </a:solidFill>
              <a:latin typeface="Arial" charset="0"/>
            </a:endParaRPr>
          </a:p>
          <a:p>
            <a:pPr algn="l">
              <a:spcBef>
                <a:spcPct val="50000"/>
              </a:spcBef>
            </a:pPr>
            <a:r>
              <a:rPr lang="en-US" sz="1600" b="1">
                <a:solidFill>
                  <a:srgbClr val="000000"/>
                </a:solidFill>
                <a:latin typeface="Arial" charset="0"/>
              </a:rPr>
              <a:t>Reports to:</a:t>
            </a:r>
            <a:endParaRPr lang="en-US" sz="1600">
              <a:solidFill>
                <a:srgbClr val="000000"/>
              </a:solidFill>
              <a:latin typeface="Arial" charset="0"/>
            </a:endParaRPr>
          </a:p>
          <a:p>
            <a:pPr algn="l">
              <a:spcBef>
                <a:spcPct val="50000"/>
              </a:spcBef>
            </a:pPr>
            <a:r>
              <a:rPr lang="en-US" sz="1600">
                <a:solidFill>
                  <a:srgbClr val="000000"/>
                </a:solidFill>
                <a:latin typeface="Bookman Old Style" pitchFamily="18" charset="0"/>
              </a:rPr>
              <a:t>The Scoutmaster.</a:t>
            </a:r>
            <a:endParaRPr lang="en-US" sz="1600">
              <a:solidFill>
                <a:srgbClr val="000000"/>
              </a:solidFill>
              <a:latin typeface="Arial" charset="0"/>
            </a:endParaRPr>
          </a:p>
          <a:p>
            <a:pPr algn="l">
              <a:spcBef>
                <a:spcPct val="50000"/>
              </a:spcBef>
            </a:pPr>
            <a:r>
              <a:rPr lang="en-US" sz="1600" b="1">
                <a:solidFill>
                  <a:srgbClr val="000000"/>
                </a:solidFill>
                <a:latin typeface="Arial" charset="0"/>
              </a:rPr>
              <a:t>Senior patrol leader duties:</a:t>
            </a:r>
          </a:p>
          <a:p>
            <a:pPr algn="l">
              <a:spcBef>
                <a:spcPct val="50000"/>
              </a:spcBef>
              <a:buFontTx/>
              <a:buChar char="•"/>
            </a:pPr>
            <a:r>
              <a:rPr lang="en-US" sz="1600">
                <a:solidFill>
                  <a:srgbClr val="000000"/>
                </a:solidFill>
                <a:latin typeface="Bookman Old Style" pitchFamily="18" charset="0"/>
              </a:rPr>
              <a:t> Runs all troop meetings, events, activities, and the annual program planning conference.</a:t>
            </a:r>
          </a:p>
          <a:p>
            <a:pPr algn="l">
              <a:spcBef>
                <a:spcPct val="50000"/>
              </a:spcBef>
              <a:buFontTx/>
              <a:buChar char="•"/>
            </a:pPr>
            <a:r>
              <a:rPr lang="en-US" sz="1600">
                <a:solidFill>
                  <a:srgbClr val="000000"/>
                </a:solidFill>
                <a:latin typeface="Bookman Old Style" pitchFamily="18" charset="0"/>
              </a:rPr>
              <a:t> Runs the patrol leaders' council meeting.</a:t>
            </a:r>
          </a:p>
          <a:p>
            <a:pPr algn="l">
              <a:spcBef>
                <a:spcPct val="50000"/>
              </a:spcBef>
              <a:buFontTx/>
              <a:buChar char="•"/>
            </a:pPr>
            <a:r>
              <a:rPr lang="en-US" sz="1600">
                <a:solidFill>
                  <a:srgbClr val="000000"/>
                </a:solidFill>
                <a:latin typeface="Bookman Old Style" pitchFamily="18" charset="0"/>
              </a:rPr>
              <a:t> Appoints other troop junior leaders with the advice and counsel of the Scoutmaster.</a:t>
            </a:r>
          </a:p>
          <a:p>
            <a:pPr algn="l">
              <a:spcBef>
                <a:spcPct val="50000"/>
              </a:spcBef>
              <a:buFontTx/>
              <a:buChar char="•"/>
            </a:pPr>
            <a:r>
              <a:rPr lang="en-US" sz="1600">
                <a:solidFill>
                  <a:srgbClr val="000000"/>
                </a:solidFill>
                <a:latin typeface="Bookman Old Style" pitchFamily="18" charset="0"/>
              </a:rPr>
              <a:t> Assigns duties and responsibilities to junior leaders.</a:t>
            </a:r>
          </a:p>
          <a:p>
            <a:pPr algn="l">
              <a:spcBef>
                <a:spcPct val="50000"/>
              </a:spcBef>
              <a:buFontTx/>
              <a:buChar char="•"/>
            </a:pPr>
            <a:r>
              <a:rPr lang="en-US" sz="1600">
                <a:solidFill>
                  <a:srgbClr val="000000"/>
                </a:solidFill>
                <a:latin typeface="Bookman Old Style" pitchFamily="18" charset="0"/>
              </a:rPr>
              <a:t> Assists the Scoutmaster with junior leader training.</a:t>
            </a:r>
          </a:p>
          <a:p>
            <a:pPr algn="l">
              <a:spcBef>
                <a:spcPct val="50000"/>
              </a:spcBef>
              <a:buFontTx/>
              <a:buChar char="•"/>
            </a:pPr>
            <a:r>
              <a:rPr lang="en-US" sz="1600">
                <a:solidFill>
                  <a:srgbClr val="000000"/>
                </a:solidFill>
                <a:latin typeface="Bookman Old Style" pitchFamily="18" charset="0"/>
              </a:rPr>
              <a:t> Sets a good example.</a:t>
            </a:r>
          </a:p>
          <a:p>
            <a:pPr algn="l">
              <a:spcBef>
                <a:spcPct val="50000"/>
              </a:spcBef>
              <a:buFontTx/>
              <a:buChar char="•"/>
            </a:pPr>
            <a:r>
              <a:rPr lang="en-US" sz="1600">
                <a:solidFill>
                  <a:srgbClr val="000000"/>
                </a:solidFill>
                <a:latin typeface="Bookman Old Style" pitchFamily="18" charset="0"/>
              </a:rPr>
              <a:t> Enthusiastically wears the Scout uniform correctly.</a:t>
            </a:r>
          </a:p>
          <a:p>
            <a:pPr algn="l">
              <a:spcBef>
                <a:spcPct val="50000"/>
              </a:spcBef>
              <a:buFontTx/>
              <a:buChar char="•"/>
            </a:pPr>
            <a:r>
              <a:rPr lang="en-US" sz="1600">
                <a:solidFill>
                  <a:srgbClr val="000000"/>
                </a:solidFill>
                <a:latin typeface="Bookman Old Style" pitchFamily="18" charset="0"/>
              </a:rPr>
              <a:t> Lives by the Scout Oath and Law.</a:t>
            </a:r>
          </a:p>
          <a:p>
            <a:pPr algn="l">
              <a:spcBef>
                <a:spcPct val="50000"/>
              </a:spcBef>
              <a:buFontTx/>
              <a:buChar char="•"/>
            </a:pPr>
            <a:r>
              <a:rPr lang="en-US" sz="1600">
                <a:solidFill>
                  <a:srgbClr val="000000"/>
                </a:solidFill>
                <a:latin typeface="Bookman Old Style" pitchFamily="18" charset="0"/>
              </a:rPr>
              <a:t> Shows Scout spirit.</a:t>
            </a:r>
            <a:endParaRPr lang="en-US" sz="1600">
              <a:latin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8" name="Text Box 8"/>
          <p:cNvSpPr txBox="1">
            <a:spLocks noChangeArrowheads="1"/>
          </p:cNvSpPr>
          <p:nvPr/>
        </p:nvSpPr>
        <p:spPr bwMode="auto">
          <a:xfrm>
            <a:off x="1295400" y="58738"/>
            <a:ext cx="7772400" cy="55086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senior patrol leader is elected by the Scouts to represent them as the top youth leader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Senior patrol leader duties:</a:t>
            </a:r>
          </a:p>
          <a:p>
            <a:pPr marL="288925" indent="-288925" algn="l">
              <a:spcBef>
                <a:spcPct val="50000"/>
              </a:spcBef>
              <a:buFontTx/>
              <a:buChar char="•"/>
              <a:defRPr/>
            </a:pPr>
            <a:r>
              <a:rPr lang="en-US" sz="1600" dirty="0">
                <a:solidFill>
                  <a:srgbClr val="000000"/>
                </a:solidFill>
                <a:latin typeface="Bookman Old Style" pitchFamily="18" charset="0"/>
              </a:rPr>
              <a:t>Runs all troop meetings, events, activities, and the annual program planning conference.</a:t>
            </a:r>
          </a:p>
          <a:p>
            <a:pPr marL="288925" indent="-288925" algn="l">
              <a:spcBef>
                <a:spcPct val="50000"/>
              </a:spcBef>
              <a:buFontTx/>
              <a:buChar char="•"/>
              <a:defRPr/>
            </a:pPr>
            <a:r>
              <a:rPr lang="en-US" sz="1600" dirty="0">
                <a:solidFill>
                  <a:srgbClr val="000000"/>
                </a:solidFill>
                <a:latin typeface="Bookman Old Style" pitchFamily="18" charset="0"/>
              </a:rPr>
              <a:t>Runs the patrol leaders' council meeting.</a:t>
            </a:r>
          </a:p>
          <a:p>
            <a:pPr marL="288925" indent="-288925" algn="l">
              <a:spcBef>
                <a:spcPct val="50000"/>
              </a:spcBef>
              <a:buFontTx/>
              <a:buChar char="•"/>
              <a:defRPr/>
            </a:pPr>
            <a:r>
              <a:rPr lang="en-US" sz="1600" dirty="0">
                <a:solidFill>
                  <a:srgbClr val="000000"/>
                </a:solidFill>
                <a:latin typeface="Bookman Old Style" pitchFamily="18" charset="0"/>
              </a:rPr>
              <a:t>Appoints other troop youth leaders with the advice and counsel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of the Scoutmaster.</a:t>
            </a:r>
          </a:p>
          <a:p>
            <a:pPr marL="288925" indent="-288925" algn="l">
              <a:spcBef>
                <a:spcPct val="50000"/>
              </a:spcBef>
              <a:buFontTx/>
              <a:buChar char="•"/>
              <a:defRPr/>
            </a:pPr>
            <a:r>
              <a:rPr lang="en-US" sz="1600" dirty="0">
                <a:solidFill>
                  <a:srgbClr val="000000"/>
                </a:solidFill>
                <a:latin typeface="Bookman Old Style" pitchFamily="18" charset="0"/>
              </a:rPr>
              <a:t>Assigns duties and responsibilities to youth leaders.</a:t>
            </a:r>
          </a:p>
          <a:p>
            <a:pPr marL="288925" indent="-288925" algn="l">
              <a:spcBef>
                <a:spcPct val="50000"/>
              </a:spcBef>
              <a:buFontTx/>
              <a:buChar char="•"/>
              <a:defRPr/>
            </a:pPr>
            <a:r>
              <a:rPr lang="en-US" sz="1600" dirty="0">
                <a:solidFill>
                  <a:srgbClr val="000000"/>
                </a:solidFill>
                <a:latin typeface="Bookman Old Style" pitchFamily="18" charset="0"/>
              </a:rPr>
              <a:t>Assists the Scoutmaster with youth leadership training.</a:t>
            </a:r>
          </a:p>
          <a:p>
            <a:pPr marL="288925" indent="-288925" algn="l">
              <a:spcBef>
                <a:spcPct val="50000"/>
              </a:spcBef>
              <a:buFontTx/>
              <a:buChar char="•"/>
              <a:defRPr/>
            </a:pPr>
            <a:r>
              <a:rPr lang="en-US" sz="1600" dirty="0">
                <a:solidFill>
                  <a:srgbClr val="000000"/>
                </a:solidFill>
                <a:latin typeface="Bookman Old Style" pitchFamily="18" charset="0"/>
              </a:rPr>
              <a:t>Sets a good example.</a:t>
            </a:r>
          </a:p>
          <a:p>
            <a:pPr marL="288925" indent="-288925" algn="l">
              <a:spcBef>
                <a:spcPct val="50000"/>
              </a:spcBef>
              <a:buFontTx/>
              <a:buChar char="•"/>
              <a:defRPr/>
            </a:pPr>
            <a:r>
              <a:rPr lang="en-US" sz="1600" dirty="0">
                <a:solidFill>
                  <a:srgbClr val="000000"/>
                </a:solidFill>
                <a:latin typeface="Bookman Old Style" pitchFamily="18" charset="0"/>
              </a:rPr>
              <a:t>Enthusiastically wears the Scout uniform correctly.</a:t>
            </a:r>
          </a:p>
          <a:p>
            <a:pPr marL="288925" indent="-288925" algn="l">
              <a:spcBef>
                <a:spcPct val="50000"/>
              </a:spcBef>
              <a:buFontTx/>
              <a:buChar char="•"/>
              <a:defRPr/>
            </a:pPr>
            <a:r>
              <a:rPr lang="en-US" sz="1600" dirty="0">
                <a:solidFill>
                  <a:srgbClr val="000000"/>
                </a:solidFill>
                <a:latin typeface="Bookman Old Style" pitchFamily="18" charset="0"/>
              </a:rPr>
              <a:t>Lives by the Scout Oath and Law.</a:t>
            </a:r>
          </a:p>
          <a:p>
            <a:pPr marL="288925" indent="-288925" algn="l">
              <a:spcBef>
                <a:spcPct val="50000"/>
              </a:spcBef>
              <a:buFontTx/>
              <a:buChar char="•"/>
              <a:defRPr/>
            </a:pPr>
            <a:r>
              <a:rPr lang="en-US" sz="1600" dirty="0">
                <a:solidFill>
                  <a:srgbClr val="000000"/>
                </a:solidFill>
                <a:latin typeface="Bookman Old Style" pitchFamily="18" charset="0"/>
              </a:rPr>
              <a:t>Shows Scout spirit.</a:t>
            </a:r>
            <a:endParaRPr lang="en-US" sz="1600" dirty="0">
              <a:latin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295400" y="58738"/>
            <a:ext cx="7772400" cy="63468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assistant senior patrol leader is the second highest-ranking youth leader in the troop. He is appointed by the senior patrol leader with the approval of the Scoutmaster. The assistant senior patrol leader acts as the senior patrol leader in the absence of the senior patrol leader or when called upon. He also provides leadership to other youth leaders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The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Assistant senior patrol leader duties:</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Helps the senior patrol leader lead meetings and activities.</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Runs the troop in the absence of the senior patrol leader.</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Helps train and supervise the troop scribe, quartermaster, instructor, librarian, historian, and chaplain's aide.</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Serves as a member of the patrol leaders' council.</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Sets a good example.</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Lives the Scout Oath and Law.</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Shows Scout spirit.</a:t>
            </a:r>
          </a:p>
          <a:p>
            <a:pPr marL="288925" indent="-288925" algn="l">
              <a:lnSpc>
                <a:spcPct val="90000"/>
              </a:lnSpc>
              <a:spcBef>
                <a:spcPct val="50000"/>
              </a:spcBef>
              <a:buFontTx/>
              <a:buChar char="•"/>
              <a:defRPr/>
            </a:pPr>
            <a:r>
              <a:rPr lang="en-US" sz="1600" dirty="0">
                <a:solidFill>
                  <a:srgbClr val="000000"/>
                </a:solidFill>
                <a:latin typeface="Bookman Old Style" pitchFamily="18" charset="0"/>
              </a:rPr>
              <a:t>Lends a hand controlling the patrol and building patrol spirit.</a:t>
            </a:r>
            <a:endParaRPr lang="en-US" sz="1600" dirty="0">
              <a:solidFill>
                <a:srgbClr val="000000"/>
              </a:solidFill>
              <a:latin typeface="Arial" charset="0"/>
            </a:endParaRPr>
          </a:p>
          <a:p>
            <a:pPr marL="288925" indent="-288925" algn="l">
              <a:lnSpc>
                <a:spcPct val="90000"/>
              </a:lnSpc>
              <a:spcBef>
                <a:spcPct val="50000"/>
              </a:spcBef>
              <a:buFontTx/>
              <a:buChar char="•"/>
              <a:defRPr/>
            </a:pPr>
            <a:r>
              <a:rPr lang="en-US" sz="1600" dirty="0">
                <a:solidFill>
                  <a:srgbClr val="000000"/>
                </a:solidFill>
                <a:latin typeface="Bookman Old Style" pitchFamily="18" charset="0"/>
              </a:rPr>
              <a:t>Wears the uniform correctly.</a:t>
            </a:r>
            <a:endParaRPr lang="en-US" sz="1600" dirty="0">
              <a:latin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1" name="Text Box 9"/>
          <p:cNvSpPr txBox="1">
            <a:spLocks noChangeArrowheads="1"/>
          </p:cNvSpPr>
          <p:nvPr/>
        </p:nvSpPr>
        <p:spPr bwMode="auto">
          <a:xfrm>
            <a:off x="1295400" y="58738"/>
            <a:ext cx="7772400" cy="575468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patrol leader is the elected leader of his patrol. He represents his patrol on the patrol leaders’ council.</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Patrol leader duties:</a:t>
            </a:r>
          </a:p>
          <a:p>
            <a:pPr marL="288925" indent="-288925" algn="l">
              <a:spcBef>
                <a:spcPct val="50000"/>
              </a:spcBef>
              <a:buFontTx/>
              <a:buChar char="•"/>
              <a:defRPr/>
            </a:pPr>
            <a:r>
              <a:rPr lang="en-US" sz="1600" dirty="0">
                <a:solidFill>
                  <a:srgbClr val="000000"/>
                </a:solidFill>
                <a:latin typeface="Bookman Old Style" pitchFamily="18" charset="0"/>
              </a:rPr>
              <a:t>Appoints the assistant patrol leader.</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Represents the patrol on the patrol leaders’ council. </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Plans and steers patrol meetings.</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Helps Scouts advance.</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Acts as the chief recruiter of new Scouts.</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Keeps patrol members informed.</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Knows what his patrol members and other leaders can do. </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Sets the example.</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Wears the uniform correctly.</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Lives the Scout Oath and Law.</a:t>
            </a:r>
            <a:endParaRPr lang="en-US" sz="1600" dirty="0">
              <a:solidFill>
                <a:srgbClr val="000000"/>
              </a:solidFill>
              <a:latin typeface="Arial" charset="0"/>
            </a:endParaRPr>
          </a:p>
          <a:p>
            <a:pPr marL="288925" indent="-288925"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295400" y="58738"/>
            <a:ext cx="7772400" cy="341630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ASSISTANT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assistant patrol leader is appointed by the patrol leader and leads the patrol in his absence.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i="1" dirty="0">
                <a:solidFill>
                  <a:srgbClr val="000000"/>
                </a:solidFill>
                <a:latin typeface="Arial" charset="0"/>
              </a:rPr>
              <a:t> </a:t>
            </a:r>
            <a:r>
              <a:rPr lang="en-US" sz="1600" dirty="0">
                <a:solidFill>
                  <a:srgbClr val="000000"/>
                </a:solidFill>
                <a:latin typeface="Bookman Old Style" pitchFamily="18" charset="0"/>
              </a:rPr>
              <a:t>The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Assistant patrol leader duties:</a:t>
            </a:r>
          </a:p>
          <a:p>
            <a:pPr marL="350838" indent="-350838" algn="l">
              <a:spcBef>
                <a:spcPct val="50000"/>
              </a:spcBef>
              <a:buFontTx/>
              <a:buChar char="•"/>
              <a:defRPr/>
            </a:pPr>
            <a:r>
              <a:rPr lang="en-US" sz="1600" dirty="0">
                <a:solidFill>
                  <a:srgbClr val="000000"/>
                </a:solidFill>
                <a:latin typeface="Bookman Old Style" pitchFamily="18" charset="0"/>
              </a:rPr>
              <a:t>Helps the patrol leader plan and steer patrol meetings and activities.</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Helps him keep patrol members informed.</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Helps the patrol get ready for all troop activities.</a:t>
            </a:r>
            <a:endParaRPr lang="en-US" sz="1600" dirty="0">
              <a:solidFill>
                <a:srgbClr val="000000"/>
              </a:solidFill>
              <a:latin typeface="Arial" charset="0"/>
            </a:endParaRPr>
          </a:p>
          <a:p>
            <a:pPr marL="350838" indent="-350838" algn="l">
              <a:spcBef>
                <a:spcPct val="50000"/>
              </a:spcBef>
              <a:buFontTx/>
              <a:buChar char="•"/>
              <a:defRPr/>
            </a:pPr>
            <a:r>
              <a:rPr lang="en-US" sz="1600" dirty="0">
                <a:solidFill>
                  <a:srgbClr val="000000"/>
                </a:solidFill>
                <a:latin typeface="Bookman Old Style" pitchFamily="18" charset="0"/>
              </a:rPr>
              <a:t>Represents his patrol at patrol leaders’ council meetings when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the patrol leader cannot attend.</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1295400" y="58738"/>
            <a:ext cx="7772400" cy="6799262"/>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GUIDE</a:t>
            </a:r>
            <a:endParaRPr lang="en-US" sz="1600" dirty="0">
              <a:solidFill>
                <a:srgbClr val="000000"/>
              </a:solidFill>
              <a:latin typeface="Arial" charset="0"/>
            </a:endParaRPr>
          </a:p>
          <a:p>
            <a:pPr algn="just">
              <a:spcBef>
                <a:spcPct val="50000"/>
              </a:spcBef>
              <a:defRPr/>
            </a:pPr>
            <a:r>
              <a:rPr lang="en-US" sz="1600" b="1" dirty="0">
                <a:solidFill>
                  <a:srgbClr val="000000"/>
                </a:solidFill>
                <a:latin typeface="Arial" charset="0"/>
              </a:rPr>
              <a:t>Position description:</a:t>
            </a:r>
            <a:r>
              <a:rPr lang="en-US" sz="1600" i="1" dirty="0">
                <a:solidFill>
                  <a:srgbClr val="000000"/>
                </a:solidFill>
                <a:latin typeface="Bookman Old Style" pitchFamily="18" charset="0"/>
                <a:cs typeface="Times New Roman" pitchFamily="18" charset="0"/>
              </a:rPr>
              <a:t> </a:t>
            </a:r>
            <a:r>
              <a:rPr lang="en-US" sz="1600" dirty="0">
                <a:solidFill>
                  <a:srgbClr val="000000"/>
                </a:solidFill>
                <a:latin typeface="Bookman Old Style" pitchFamily="18" charset="0"/>
              </a:rPr>
              <a:t>The troop guide works with new Scouts. He helps them feel comfortable and earn their First Class rank in their first year.</a:t>
            </a: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Times New Roman" pitchFamily="18" charset="0"/>
                <a:cs typeface="Times New Roman" pitchFamily="18" charset="0"/>
              </a:rPr>
              <a:t> </a:t>
            </a:r>
            <a:r>
              <a:rPr lang="en-US" sz="1600" dirty="0">
                <a:solidFill>
                  <a:srgbClr val="000000"/>
                </a:solidFill>
                <a:latin typeface="Bookman Old Style" pitchFamily="18" charset="0"/>
              </a:rPr>
              <a:t>The assistant Scoutmaster for the new-Scout patrol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Troop guide duties:</a:t>
            </a:r>
          </a:p>
          <a:p>
            <a:pPr marL="290513" indent="-290513" algn="l">
              <a:spcBef>
                <a:spcPct val="50000"/>
              </a:spcBef>
              <a:buFontTx/>
              <a:buChar char="•"/>
              <a:defRPr/>
            </a:pPr>
            <a:r>
              <a:rPr lang="en-US" sz="1600" dirty="0">
                <a:solidFill>
                  <a:srgbClr val="000000"/>
                </a:solidFill>
                <a:latin typeface="Bookman Old Style" pitchFamily="18" charset="0"/>
              </a:rPr>
              <a:t>Introduces new Scouts to troop operations.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Guides new Scouts from harassment by older Scouts.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Helps new Scouts earn First Class rank in their first year.</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Teaches basic Scout skills.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Coaches the patrol leader of the new-Scout patrol on his duties.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Works with the patrol leader at patrol leaders’ council meetings.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Attends patrol leaders’ council meetings with the patrol leader of the new-Scout patrol.</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Assists the assistant Scoutmaster with training.</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Counsels individuals Scouts on Scouting challenges.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1295400" y="58738"/>
            <a:ext cx="7772400" cy="501650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QUARTERMASTER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quartermaster keeps track of troop equipment and sees</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that it is in</a:t>
            </a:r>
            <a:r>
              <a:rPr lang="en-US" sz="1600" i="1" dirty="0">
                <a:solidFill>
                  <a:srgbClr val="000000"/>
                </a:solidFill>
                <a:latin typeface="Bookman Old Style" pitchFamily="18" charset="0"/>
              </a:rPr>
              <a:t> </a:t>
            </a:r>
            <a:r>
              <a:rPr lang="en-US" sz="1600" dirty="0">
                <a:solidFill>
                  <a:srgbClr val="000000"/>
                </a:solidFill>
                <a:latin typeface="Bookman Old Style" pitchFamily="18" charset="0"/>
              </a:rPr>
              <a:t>good working order.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Quartermaster duties:</a:t>
            </a:r>
          </a:p>
          <a:p>
            <a:pPr marL="347663" indent="-347663" algn="l">
              <a:spcBef>
                <a:spcPct val="50000"/>
              </a:spcBef>
              <a:buFontTx/>
              <a:buChar char="•"/>
              <a:defRPr/>
            </a:pPr>
            <a:r>
              <a:rPr lang="en-US" sz="1600" dirty="0">
                <a:solidFill>
                  <a:srgbClr val="000000"/>
                </a:solidFill>
                <a:latin typeface="Bookman Old Style" pitchFamily="18" charset="0"/>
              </a:rPr>
              <a:t>Keeps records on patrol and troop equipment.</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Makes sure equipment is in good working condition.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Issues equipment and makes sure it is returned in good condition.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Makes suggestions for new or replacement items.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Works with the troop committee member responsible for equipment.</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 </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295400" y="58738"/>
            <a:ext cx="7772400" cy="51403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SCRIBE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scribe keeps the troop records. He records the activities of the patrol leaders’ council and keeps a record of dues, advancement, and Scout attendance at troop meetings.</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Scribe duties:</a:t>
            </a:r>
          </a:p>
          <a:p>
            <a:pPr marL="347663" indent="-347663" algn="l">
              <a:spcBef>
                <a:spcPct val="50000"/>
              </a:spcBef>
              <a:buFontTx/>
              <a:buChar char="•"/>
              <a:defRPr/>
            </a:pPr>
            <a:r>
              <a:rPr lang="en-US" sz="1600" dirty="0">
                <a:solidFill>
                  <a:srgbClr val="000000"/>
                </a:solidFill>
                <a:latin typeface="Bookman Old Style" pitchFamily="18" charset="0"/>
              </a:rPr>
              <a:t>Attends and keeps a log of patrol leaders’ council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Records individual Scout attendance and dues payments.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Records individual Scout advancement progress.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Works with the troop committee member responsible for </a:t>
            </a:r>
            <a:br>
              <a:rPr lang="en-US" sz="1600" dirty="0">
                <a:solidFill>
                  <a:srgbClr val="000000"/>
                </a:solidFill>
                <a:latin typeface="Bookman Old Style" pitchFamily="18" charset="0"/>
              </a:rPr>
            </a:br>
            <a:r>
              <a:rPr lang="en-US" sz="1600" dirty="0">
                <a:solidFill>
                  <a:srgbClr val="000000"/>
                </a:solidFill>
                <a:latin typeface="Bookman Old Style" pitchFamily="18" charset="0"/>
              </a:rPr>
              <a:t>records and finance.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1295400" y="58738"/>
            <a:ext cx="7772400" cy="452437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HISTORIAN</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troop historian preserves troop photographs, news stories, trophies, flags, scrapbooks, awards, and other memorabilia.</a:t>
            </a: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p>
          <a:p>
            <a:pPr algn="l">
              <a:spcBef>
                <a:spcPct val="50000"/>
              </a:spcBef>
              <a:defRPr/>
            </a:pPr>
            <a:r>
              <a:rPr lang="en-US" sz="1600" b="1" dirty="0">
                <a:solidFill>
                  <a:srgbClr val="000000"/>
                </a:solidFill>
                <a:latin typeface="Arial" charset="0"/>
              </a:rPr>
              <a:t>Historian duties:</a:t>
            </a:r>
          </a:p>
          <a:p>
            <a:pPr marL="406400" indent="-406400" algn="l">
              <a:spcBef>
                <a:spcPct val="50000"/>
              </a:spcBef>
              <a:buFontTx/>
              <a:buChar char="•"/>
              <a:defRPr/>
            </a:pPr>
            <a:r>
              <a:rPr lang="en-US" sz="1600" dirty="0">
                <a:solidFill>
                  <a:srgbClr val="000000"/>
                </a:solidFill>
                <a:latin typeface="Bookman Old Style" pitchFamily="18" charset="0"/>
              </a:rPr>
              <a:t>Gathers pictures and facts about troop activities and keeps them in a historical file or scrapbook.</a:t>
            </a:r>
          </a:p>
          <a:p>
            <a:pPr marL="406400" indent="-406400" algn="l">
              <a:spcBef>
                <a:spcPct val="50000"/>
              </a:spcBef>
              <a:buFontTx/>
              <a:buChar char="•"/>
              <a:defRPr/>
            </a:pPr>
            <a:r>
              <a:rPr lang="en-US" sz="1600" dirty="0">
                <a:solidFill>
                  <a:srgbClr val="000000"/>
                </a:solidFill>
                <a:latin typeface="Bookman Old Style" pitchFamily="18" charset="0"/>
              </a:rPr>
              <a:t>Takes care of troop trophies, ribbons, and souvenirs of troop activities.</a:t>
            </a:r>
          </a:p>
          <a:p>
            <a:pPr marL="406400" indent="-406400" algn="l">
              <a:spcBef>
                <a:spcPct val="50000"/>
              </a:spcBef>
              <a:buFontTx/>
              <a:buChar char="•"/>
              <a:defRPr/>
            </a:pPr>
            <a:r>
              <a:rPr lang="en-US" sz="1600" dirty="0">
                <a:solidFill>
                  <a:srgbClr val="000000"/>
                </a:solidFill>
                <a:latin typeface="Bookman Old Style" pitchFamily="18" charset="0"/>
              </a:rPr>
              <a:t>Keeps information about former members of the troop. </a:t>
            </a:r>
          </a:p>
          <a:p>
            <a:pPr marL="406400" indent="-406400" algn="l">
              <a:spcBef>
                <a:spcPct val="50000"/>
              </a:spcBef>
              <a:buFontTx/>
              <a:buChar char="•"/>
              <a:defRPr/>
            </a:pPr>
            <a:r>
              <a:rPr lang="en-US" sz="1600" dirty="0">
                <a:solidFill>
                  <a:srgbClr val="000000"/>
                </a:solidFill>
                <a:latin typeface="Bookman Old Style" pitchFamily="18" charset="0"/>
              </a:rPr>
              <a:t>Sets a good example.</a:t>
            </a:r>
          </a:p>
          <a:p>
            <a:pPr marL="406400" indent="-406400" algn="l">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406400" indent="-406400" algn="l">
              <a:spcBef>
                <a:spcPct val="50000"/>
              </a:spcBef>
              <a:buFontTx/>
              <a:buChar char="•"/>
              <a:defRPr/>
            </a:pPr>
            <a:r>
              <a:rPr lang="en-US" sz="1600" dirty="0">
                <a:solidFill>
                  <a:srgbClr val="000000"/>
                </a:solidFill>
                <a:latin typeface="Bookman Old Style" pitchFamily="18" charset="0"/>
              </a:rPr>
              <a:t>Lives by the Scout Oath and Law.</a:t>
            </a:r>
          </a:p>
          <a:p>
            <a:pPr marL="406400" indent="-406400"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295400" y="58738"/>
            <a:ext cx="7772400" cy="538638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TROOP LIBRARIAN</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librarian oversees the care and use of troop books, pamphlets, magazines, audiovisuals, and merit badge counselor lists.</a:t>
            </a: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assistant senior patrol leader</a:t>
            </a:r>
          </a:p>
          <a:p>
            <a:pPr algn="l">
              <a:spcBef>
                <a:spcPct val="50000"/>
              </a:spcBef>
              <a:defRPr/>
            </a:pPr>
            <a:r>
              <a:rPr lang="en-US" sz="1600" b="1" dirty="0">
                <a:solidFill>
                  <a:srgbClr val="000000"/>
                </a:solidFill>
                <a:latin typeface="Arial" charset="0"/>
              </a:rPr>
              <a:t>Librarian duties:</a:t>
            </a:r>
          </a:p>
          <a:p>
            <a:pPr marL="406400" indent="-406400" algn="l">
              <a:spcBef>
                <a:spcPct val="50000"/>
              </a:spcBef>
              <a:buFontTx/>
              <a:buChar char="•"/>
              <a:defRPr/>
            </a:pPr>
            <a:r>
              <a:rPr lang="en-US" sz="1600" dirty="0">
                <a:solidFill>
                  <a:srgbClr val="000000"/>
                </a:solidFill>
                <a:latin typeface="Bookman Old Style" pitchFamily="18" charset="0"/>
              </a:rPr>
              <a:t>Sets up and takes care of a troop library.</a:t>
            </a:r>
          </a:p>
          <a:p>
            <a:pPr marL="406400" indent="-406400" algn="l">
              <a:spcBef>
                <a:spcPct val="50000"/>
              </a:spcBef>
              <a:buFontTx/>
              <a:buChar char="•"/>
              <a:defRPr/>
            </a:pPr>
            <a:r>
              <a:rPr lang="en-US" sz="1600" dirty="0">
                <a:solidFill>
                  <a:srgbClr val="000000"/>
                </a:solidFill>
                <a:latin typeface="Bookman Old Style" pitchFamily="18" charset="0"/>
              </a:rPr>
              <a:t>Keeps records of books and pamphlets owned by the troop.</a:t>
            </a:r>
          </a:p>
          <a:p>
            <a:pPr marL="406400" indent="-406400" algn="l">
              <a:spcBef>
                <a:spcPct val="50000"/>
              </a:spcBef>
              <a:buFontTx/>
              <a:buChar char="•"/>
              <a:defRPr/>
            </a:pPr>
            <a:r>
              <a:rPr lang="en-US" sz="1600" dirty="0">
                <a:solidFill>
                  <a:srgbClr val="000000"/>
                </a:solidFill>
                <a:latin typeface="Bookman Old Style" pitchFamily="18" charset="0"/>
              </a:rPr>
              <a:t>Adds new or replacement items as needed.</a:t>
            </a:r>
          </a:p>
          <a:p>
            <a:pPr marL="406400" indent="-406400" algn="l">
              <a:spcBef>
                <a:spcPct val="50000"/>
              </a:spcBef>
              <a:buFontTx/>
              <a:buChar char="•"/>
              <a:defRPr/>
            </a:pPr>
            <a:r>
              <a:rPr lang="en-US" sz="1600" dirty="0">
                <a:solidFill>
                  <a:srgbClr val="000000"/>
                </a:solidFill>
                <a:latin typeface="Bookman Old Style" pitchFamily="18" charset="0"/>
              </a:rPr>
              <a:t>Keeps books and pamphlets available for borrowing.</a:t>
            </a:r>
          </a:p>
          <a:p>
            <a:pPr marL="406400" indent="-406400" algn="l">
              <a:spcBef>
                <a:spcPct val="50000"/>
              </a:spcBef>
              <a:buFontTx/>
              <a:buChar char="•"/>
              <a:defRPr/>
            </a:pPr>
            <a:r>
              <a:rPr lang="en-US" sz="1600" dirty="0">
                <a:solidFill>
                  <a:srgbClr val="000000"/>
                </a:solidFill>
                <a:latin typeface="Bookman Old Style" pitchFamily="18" charset="0"/>
              </a:rPr>
              <a:t>Keeps a system for checking books and pamphlets in and out, and follows up on late returns.</a:t>
            </a:r>
          </a:p>
          <a:p>
            <a:pPr marL="406400" indent="-406400" algn="l">
              <a:spcBef>
                <a:spcPct val="50000"/>
              </a:spcBef>
              <a:buFontTx/>
              <a:buChar char="•"/>
              <a:defRPr/>
            </a:pPr>
            <a:r>
              <a:rPr lang="en-US" sz="1600" dirty="0">
                <a:solidFill>
                  <a:srgbClr val="000000"/>
                </a:solidFill>
                <a:latin typeface="Bookman Old Style" pitchFamily="18" charset="0"/>
              </a:rPr>
              <a:t>Sets a good example.</a:t>
            </a:r>
          </a:p>
          <a:p>
            <a:pPr marL="406400" indent="-406400" algn="l">
              <a:spcBef>
                <a:spcPct val="50000"/>
              </a:spcBef>
              <a:buFontTx/>
              <a:buChar char="•"/>
              <a:defRPr/>
            </a:pPr>
            <a:r>
              <a:rPr lang="en-US" sz="1600" dirty="0">
                <a:solidFill>
                  <a:srgbClr val="000000"/>
                </a:solidFill>
                <a:latin typeface="Bookman Old Style" pitchFamily="18" charset="0"/>
              </a:rPr>
              <a:t>Enthusiastically and correctly wears the Scout uniform.</a:t>
            </a:r>
          </a:p>
          <a:p>
            <a:pPr marL="406400" indent="-406400" algn="l">
              <a:spcBef>
                <a:spcPct val="50000"/>
              </a:spcBef>
              <a:buFontTx/>
              <a:buChar char="•"/>
              <a:defRPr/>
            </a:pPr>
            <a:r>
              <a:rPr lang="en-US" sz="1600" dirty="0">
                <a:solidFill>
                  <a:srgbClr val="000000"/>
                </a:solidFill>
                <a:latin typeface="Bookman Old Style" pitchFamily="18" charset="0"/>
              </a:rPr>
              <a:t>Lives by the Scout Oath and Law.</a:t>
            </a:r>
          </a:p>
          <a:p>
            <a:pPr marL="406400" indent="-406400"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1295400" y="58738"/>
            <a:ext cx="7772400" cy="329247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INSTRUCTOR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instructor teaches Scouting skills.</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dirty="0">
                <a:solidFill>
                  <a:srgbClr val="000000"/>
                </a:solidFill>
                <a:latin typeface="Bookman Old Style" pitchFamily="18" charset="0"/>
              </a:rPr>
              <a:t>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Instructor duties:</a:t>
            </a:r>
          </a:p>
          <a:p>
            <a:pPr marL="290513" indent="-290513" algn="l">
              <a:spcBef>
                <a:spcPct val="50000"/>
              </a:spcBef>
              <a:buFontTx/>
              <a:buChar char="•"/>
              <a:defRPr/>
            </a:pPr>
            <a:r>
              <a:rPr lang="en-US" sz="1600" dirty="0">
                <a:solidFill>
                  <a:srgbClr val="000000"/>
                </a:solidFill>
                <a:latin typeface="Bookman Old Style" pitchFamily="18" charset="0"/>
              </a:rPr>
              <a:t>Teaches basic Scouting skills in troop and patrols.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 </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1295400" y="58738"/>
            <a:ext cx="7772400" cy="5140325"/>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CHAPLAIN’S AIDE</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chaplain’s aide works with the troop chaplain to meet the religious needs of Scouts in the troop. He also works to promote the religious emblems program.</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b="1" i="1" dirty="0">
                <a:solidFill>
                  <a:srgbClr val="000000"/>
                </a:solidFill>
                <a:latin typeface="Bookman Old Style" pitchFamily="18" charset="0"/>
              </a:rPr>
              <a:t> </a:t>
            </a:r>
            <a:r>
              <a:rPr lang="en-US" sz="1600" dirty="0">
                <a:solidFill>
                  <a:srgbClr val="000000"/>
                </a:solidFill>
                <a:latin typeface="Bookman Old Style" pitchFamily="18" charset="0"/>
              </a:rPr>
              <a:t>The assistant senior patrol leader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Chaplain aide duties:</a:t>
            </a:r>
          </a:p>
          <a:p>
            <a:pPr marL="290513" indent="-290513" algn="l">
              <a:spcBef>
                <a:spcPct val="50000"/>
              </a:spcBef>
              <a:buFontTx/>
              <a:buChar char="•"/>
              <a:defRPr/>
            </a:pPr>
            <a:r>
              <a:rPr lang="en-US" sz="1600" dirty="0">
                <a:solidFill>
                  <a:srgbClr val="000000"/>
                </a:solidFill>
                <a:latin typeface="Bookman Old Style" pitchFamily="18" charset="0"/>
              </a:rPr>
              <a:t>Assists the troop chaplain with religious services at troop activities.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Tells Scouts about the religious emblem program for their faith.</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Makes sure religious holidays are considered during the troop program planning process.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Helps plan for religious observance in troop activities.</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290513" indent="-290513" algn="l">
              <a:spcBef>
                <a:spcPct val="50000"/>
              </a:spcBef>
              <a:buFontTx/>
              <a:buChar char="•"/>
              <a:defRPr/>
            </a:pPr>
            <a:r>
              <a:rPr lang="en-US" sz="1600" dirty="0">
                <a:solidFill>
                  <a:srgbClr val="000000"/>
                </a:solidFill>
                <a:latin typeface="Bookman Old Style" pitchFamily="18" charset="0"/>
              </a:rPr>
              <a:t>Shows Scout</a:t>
            </a:r>
            <a:r>
              <a:rPr lang="en-US" sz="1600" baseline="-30000" dirty="0">
                <a:solidFill>
                  <a:srgbClr val="000000"/>
                </a:solidFill>
                <a:latin typeface="Bookman Old Style" pitchFamily="18" charset="0"/>
              </a:rPr>
              <a:t> </a:t>
            </a:r>
            <a:r>
              <a:rPr lang="en-US" sz="1600" dirty="0">
                <a:solidFill>
                  <a:srgbClr val="000000"/>
                </a:solidFill>
                <a:latin typeface="Bookman Old Style" pitchFamily="18" charset="0"/>
              </a:rPr>
              <a:t>spirit.</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1295400" y="58738"/>
            <a:ext cx="7772400" cy="6002337"/>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DEN CHIEF</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a:t>
            </a:r>
            <a:r>
              <a:rPr lang="en-US" sz="1600" b="1" dirty="0">
                <a:solidFill>
                  <a:srgbClr val="000000"/>
                </a:solidFill>
                <a:latin typeface="Bookman Old Style" pitchFamily="18" charset="0"/>
              </a:rPr>
              <a:t>: </a:t>
            </a:r>
            <a:r>
              <a:rPr lang="en-US" sz="1600" dirty="0">
                <a:solidFill>
                  <a:srgbClr val="000000"/>
                </a:solidFill>
                <a:latin typeface="Bookman Old Style" pitchFamily="18" charset="0"/>
              </a:rPr>
              <a:t>The den chief works with the Cub Scouts, </a:t>
            </a:r>
            <a:br>
              <a:rPr lang="en-US" sz="1600" dirty="0">
                <a:solidFill>
                  <a:srgbClr val="000000"/>
                </a:solidFill>
                <a:latin typeface="Bookman Old Style" pitchFamily="18" charset="0"/>
              </a:rPr>
            </a:br>
            <a:r>
              <a:rPr lang="en-US" sz="1600" dirty="0" err="1">
                <a:solidFill>
                  <a:srgbClr val="000000"/>
                </a:solidFill>
                <a:latin typeface="Bookman Old Style" pitchFamily="18" charset="0"/>
              </a:rPr>
              <a:t>Webelos</a:t>
            </a:r>
            <a:r>
              <a:rPr lang="en-US" sz="1600" dirty="0">
                <a:solidFill>
                  <a:srgbClr val="000000"/>
                </a:solidFill>
                <a:latin typeface="Bookman Old Style" pitchFamily="18" charset="0"/>
              </a:rPr>
              <a:t> Scouts, and den leaders in the Cub Scout pack.</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 </a:t>
            </a:r>
            <a:r>
              <a:rPr lang="en-US" sz="1600" dirty="0">
                <a:solidFill>
                  <a:srgbClr val="000000"/>
                </a:solidFill>
                <a:latin typeface="Bookman Old Style" pitchFamily="18" charset="0"/>
              </a:rPr>
              <a:t>The den leader in the pack and the assistant Scoutmaster for the new-Scout patrol in the troop</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Den chief duties:</a:t>
            </a:r>
          </a:p>
          <a:p>
            <a:pPr marL="347663" indent="-347663" algn="l">
              <a:spcBef>
                <a:spcPct val="50000"/>
              </a:spcBef>
              <a:buFontTx/>
              <a:buChar char="•"/>
              <a:defRPr/>
            </a:pPr>
            <a:r>
              <a:rPr lang="en-US" sz="1600" dirty="0">
                <a:solidFill>
                  <a:srgbClr val="000000"/>
                </a:solidFill>
                <a:latin typeface="Bookman Old Style" pitchFamily="18" charset="0"/>
              </a:rPr>
              <a:t>Knows the purposes of Cub Scouting.</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Helps Cub Scouts advance through Cub Scout ranks.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Encourages Cub Scouts to join a Boy Scout troop upon graduation.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Assists with activities in the den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Is a friend to the boys in the den.</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Helps out at weekly den meetings and monthly pack meetings.</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Meets with adult members of the den, pack, and troop as necessary.</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the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Wears the uniform correctly.</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1295400" y="58738"/>
            <a:ext cx="7772400" cy="4400550"/>
          </a:xfrm>
          <a:prstGeom prst="rect">
            <a:avLst/>
          </a:prstGeom>
          <a:noFill/>
          <a:ln w="9525">
            <a:noFill/>
            <a:miter lim="800000"/>
            <a:headEnd/>
            <a:tailEnd/>
          </a:ln>
          <a:effectLst/>
        </p:spPr>
        <p:txBody>
          <a:bodyPr>
            <a:spAutoFit/>
          </a:bodyPr>
          <a:lstStyle/>
          <a:p>
            <a:pPr algn="l">
              <a:spcBef>
                <a:spcPct val="50000"/>
              </a:spcBef>
              <a:defRPr/>
            </a:pPr>
            <a:r>
              <a:rPr lang="en-US" sz="1600" b="1" dirty="0">
                <a:solidFill>
                  <a:srgbClr val="0000FF"/>
                </a:solidFill>
                <a:latin typeface="Arial" charset="0"/>
              </a:rPr>
              <a:t>JUNIOR ASSISTANT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Position description: </a:t>
            </a:r>
            <a:r>
              <a:rPr lang="en-US" sz="1600" dirty="0">
                <a:solidFill>
                  <a:srgbClr val="000000"/>
                </a:solidFill>
                <a:latin typeface="Bookman Old Style" pitchFamily="18" charset="0"/>
              </a:rPr>
              <a:t>The junior assistant Scoutmaster serves in the capacity of an assistant Scoutmaster except where legal age and maturity are required. He must be at least 16 years old and not yet 18. He is appointed by the Scoutmaster because of his leadership ability.</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Reports to:</a:t>
            </a:r>
            <a:r>
              <a:rPr lang="en-US" sz="1600" i="1" dirty="0">
                <a:solidFill>
                  <a:srgbClr val="000000"/>
                </a:solidFill>
                <a:latin typeface="Times New Roman" pitchFamily="18" charset="0"/>
                <a:cs typeface="Times New Roman" pitchFamily="18" charset="0"/>
              </a:rPr>
              <a:t> </a:t>
            </a:r>
            <a:r>
              <a:rPr lang="en-US" sz="1600" dirty="0">
                <a:solidFill>
                  <a:srgbClr val="000000"/>
                </a:solidFill>
                <a:latin typeface="Bookman Old Style" pitchFamily="18" charset="0"/>
              </a:rPr>
              <a:t>The Scoutmaster</a:t>
            </a:r>
            <a:endParaRPr lang="en-US" sz="1600" dirty="0">
              <a:solidFill>
                <a:srgbClr val="000000"/>
              </a:solidFill>
              <a:latin typeface="Arial" charset="0"/>
            </a:endParaRPr>
          </a:p>
          <a:p>
            <a:pPr algn="l">
              <a:spcBef>
                <a:spcPct val="50000"/>
              </a:spcBef>
              <a:defRPr/>
            </a:pPr>
            <a:r>
              <a:rPr lang="en-US" sz="1600" b="1" dirty="0">
                <a:solidFill>
                  <a:srgbClr val="000000"/>
                </a:solidFill>
                <a:latin typeface="Arial" charset="0"/>
              </a:rPr>
              <a:t>Junior assistant Scoutmaster duties:</a:t>
            </a:r>
          </a:p>
          <a:p>
            <a:pPr marL="347663" indent="-347663" algn="l">
              <a:spcBef>
                <a:spcPct val="50000"/>
              </a:spcBef>
              <a:buFontTx/>
              <a:buChar char="•"/>
              <a:defRPr/>
            </a:pPr>
            <a:r>
              <a:rPr lang="en-US" sz="1600" dirty="0">
                <a:solidFill>
                  <a:srgbClr val="000000"/>
                </a:solidFill>
                <a:latin typeface="Bookman Old Style" pitchFamily="18" charset="0"/>
              </a:rPr>
              <a:t>Functions as an assistant Scoutmaster.</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Performs duties as assigned by the Scoutmaster.</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Sets a good example.</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Enthusiastically and correctly wears the Scout uniform.</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Lives by the Scout Oath and Law.</a:t>
            </a:r>
            <a:endParaRPr lang="en-US" sz="1600" dirty="0">
              <a:solidFill>
                <a:srgbClr val="000000"/>
              </a:solidFill>
              <a:latin typeface="Arial" charset="0"/>
            </a:endParaRPr>
          </a:p>
          <a:p>
            <a:pPr marL="347663" indent="-347663" algn="l">
              <a:spcBef>
                <a:spcPct val="50000"/>
              </a:spcBef>
              <a:buFontTx/>
              <a:buChar char="•"/>
              <a:defRPr/>
            </a:pPr>
            <a:r>
              <a:rPr lang="en-US" sz="1600" dirty="0">
                <a:solidFill>
                  <a:srgbClr val="000000"/>
                </a:solidFill>
                <a:latin typeface="Bookman Old Style" pitchFamily="18" charset="0"/>
              </a:rPr>
              <a:t>Shows Scout spirit.</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Three – Do</a:t>
            </a:r>
          </a:p>
        </p:txBody>
      </p:sp>
      <p:sp>
        <p:nvSpPr>
          <p:cNvPr id="61443" name="Text Box 3"/>
          <p:cNvSpPr txBox="1">
            <a:spLocks noChangeArrowheads="1"/>
          </p:cNvSpPr>
          <p:nvPr/>
        </p:nvSpPr>
        <p:spPr bwMode="auto">
          <a:xfrm>
            <a:off x="1508125" y="838200"/>
            <a:ext cx="52244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Position Description and Expectations</a:t>
            </a:r>
          </a:p>
        </p:txBody>
      </p:sp>
      <p:sp>
        <p:nvSpPr>
          <p:cNvPr id="61444" name="Text Box 4"/>
          <p:cNvSpPr txBox="1">
            <a:spLocks noChangeArrowheads="1"/>
          </p:cNvSpPr>
          <p:nvPr/>
        </p:nvSpPr>
        <p:spPr bwMode="auto">
          <a:xfrm>
            <a:off x="1524000" y="1524000"/>
            <a:ext cx="6453188" cy="461963"/>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Servant Leadership—Motivating Scouts to Lead</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1600200" y="1143000"/>
            <a:ext cx="7315200" cy="1570038"/>
          </a:xfrm>
          <a:prstGeom prst="rect">
            <a:avLst/>
          </a:prstGeom>
          <a:noFill/>
          <a:ln w="9525">
            <a:noFill/>
            <a:miter lim="800000"/>
            <a:headEnd/>
            <a:tailEnd/>
          </a:ln>
          <a:effectLst/>
        </p:spPr>
        <p:txBody>
          <a:bodyPr>
            <a:spAutoFit/>
          </a:bodyPr>
          <a:lstStyle/>
          <a:p>
            <a:pPr>
              <a:spcBef>
                <a:spcPct val="50000"/>
              </a:spcBef>
              <a:defRPr/>
            </a:pPr>
            <a:r>
              <a:rPr lang="en-US" sz="4800" b="1" i="1" dirty="0">
                <a:latin typeface="+mj-lt"/>
              </a:rPr>
              <a:t>Why should you </a:t>
            </a:r>
            <a:br>
              <a:rPr lang="en-US" sz="4800" b="1" i="1" dirty="0">
                <a:latin typeface="+mj-lt"/>
              </a:rPr>
            </a:br>
            <a:r>
              <a:rPr lang="en-US" sz="4800" b="1" i="1" dirty="0">
                <a:latin typeface="+mj-lt"/>
              </a:rPr>
              <a:t>become a leader?</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Three – Do</a:t>
            </a:r>
          </a:p>
        </p:txBody>
      </p:sp>
      <p:sp>
        <p:nvSpPr>
          <p:cNvPr id="63491" name="Text Box 3"/>
          <p:cNvSpPr txBox="1">
            <a:spLocks noChangeArrowheads="1"/>
          </p:cNvSpPr>
          <p:nvPr/>
        </p:nvSpPr>
        <p:spPr bwMode="auto">
          <a:xfrm>
            <a:off x="1508125" y="838200"/>
            <a:ext cx="52244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Position Description and Expectations</a:t>
            </a:r>
          </a:p>
        </p:txBody>
      </p:sp>
      <p:sp>
        <p:nvSpPr>
          <p:cNvPr id="63492" name="Text Box 4"/>
          <p:cNvSpPr txBox="1">
            <a:spLocks noChangeArrowheads="1"/>
          </p:cNvSpPr>
          <p:nvPr/>
        </p:nvSpPr>
        <p:spPr bwMode="auto">
          <a:xfrm>
            <a:off x="1524000" y="1524000"/>
            <a:ext cx="6453188" cy="461963"/>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Servant Leadership—Motivating Scouts to Lead</a:t>
            </a:r>
          </a:p>
        </p:txBody>
      </p:sp>
      <p:sp>
        <p:nvSpPr>
          <p:cNvPr id="63493" name="Text Box 5"/>
          <p:cNvSpPr txBox="1">
            <a:spLocks noChangeArrowheads="1"/>
          </p:cNvSpPr>
          <p:nvPr/>
        </p:nvSpPr>
        <p:spPr bwMode="auto">
          <a:xfrm>
            <a:off x="1524000" y="2209800"/>
            <a:ext cx="47799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3. Defining Success in Your Position</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1295400" y="0"/>
            <a:ext cx="3124200" cy="457200"/>
          </a:xfrm>
          <a:prstGeom prst="rect">
            <a:avLst/>
          </a:prstGeom>
          <a:noFill/>
          <a:ln w="12700" cap="sq">
            <a:noFill/>
            <a:miter lim="800000"/>
            <a:headEnd type="none" w="sm" len="sm"/>
            <a:tailEnd type="none" w="sm" len="sm"/>
          </a:ln>
        </p:spPr>
        <p:txBody>
          <a:bodyPr>
            <a:spAutoFit/>
          </a:bodyPr>
          <a:lstStyle/>
          <a:p>
            <a:pPr algn="l">
              <a:spcBef>
                <a:spcPct val="50000"/>
              </a:spcBef>
            </a:pPr>
            <a:r>
              <a:rPr lang="en-US" sz="2400" b="1">
                <a:latin typeface="Times New Roman" pitchFamily="18" charset="0"/>
              </a:rPr>
              <a:t>Module Three – Do</a:t>
            </a:r>
          </a:p>
        </p:txBody>
      </p:sp>
      <p:sp>
        <p:nvSpPr>
          <p:cNvPr id="64515" name="Text Box 3"/>
          <p:cNvSpPr txBox="1">
            <a:spLocks noChangeArrowheads="1"/>
          </p:cNvSpPr>
          <p:nvPr/>
        </p:nvSpPr>
        <p:spPr bwMode="auto">
          <a:xfrm>
            <a:off x="1508125" y="838200"/>
            <a:ext cx="52244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1. Position Description and Expectations</a:t>
            </a:r>
          </a:p>
        </p:txBody>
      </p:sp>
      <p:sp>
        <p:nvSpPr>
          <p:cNvPr id="64516" name="Text Box 4"/>
          <p:cNvSpPr txBox="1">
            <a:spLocks noChangeArrowheads="1"/>
          </p:cNvSpPr>
          <p:nvPr/>
        </p:nvSpPr>
        <p:spPr bwMode="auto">
          <a:xfrm>
            <a:off x="1524000" y="1524000"/>
            <a:ext cx="6453188" cy="461963"/>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2. Servant Leadership—Motivating Scouts to Lead</a:t>
            </a:r>
          </a:p>
        </p:txBody>
      </p:sp>
      <p:sp>
        <p:nvSpPr>
          <p:cNvPr id="64517" name="Text Box 5"/>
          <p:cNvSpPr txBox="1">
            <a:spLocks noChangeArrowheads="1"/>
          </p:cNvSpPr>
          <p:nvPr/>
        </p:nvSpPr>
        <p:spPr bwMode="auto">
          <a:xfrm>
            <a:off x="1524000" y="2209800"/>
            <a:ext cx="4779963"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3. Defining Success in Your Position</a:t>
            </a:r>
          </a:p>
        </p:txBody>
      </p:sp>
      <p:sp>
        <p:nvSpPr>
          <p:cNvPr id="64518" name="Text Box 6"/>
          <p:cNvSpPr txBox="1">
            <a:spLocks noChangeArrowheads="1"/>
          </p:cNvSpPr>
          <p:nvPr/>
        </p:nvSpPr>
        <p:spPr bwMode="auto">
          <a:xfrm>
            <a:off x="1524000" y="2895600"/>
            <a:ext cx="3549650" cy="457200"/>
          </a:xfrm>
          <a:prstGeom prst="rect">
            <a:avLst/>
          </a:prstGeom>
          <a:noFill/>
          <a:ln w="12700" cap="sq">
            <a:noFill/>
            <a:miter lim="800000"/>
            <a:headEnd type="none" w="sm" len="sm"/>
            <a:tailEnd type="none" w="sm" len="sm"/>
          </a:ln>
        </p:spPr>
        <p:txBody>
          <a:bodyPr wrap="none">
            <a:spAutoFit/>
          </a:bodyPr>
          <a:lstStyle/>
          <a:p>
            <a:pPr algn="l"/>
            <a:r>
              <a:rPr lang="en-US" sz="2400">
                <a:latin typeface="Times New Roman" pitchFamily="18" charset="0"/>
              </a:rPr>
              <a:t>4. Scoutmaster Conference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676400" y="1295400"/>
            <a:ext cx="7010400" cy="2862263"/>
          </a:xfrm>
          <a:prstGeom prst="rect">
            <a:avLst/>
          </a:prstGeom>
          <a:noFill/>
          <a:ln w="9525">
            <a:noFill/>
            <a:miter lim="800000"/>
            <a:headEnd/>
            <a:tailEnd/>
          </a:ln>
          <a:effectLst/>
        </p:spPr>
        <p:txBody>
          <a:bodyPr>
            <a:spAutoFit/>
          </a:bodyPr>
          <a:lstStyle/>
          <a:p>
            <a:pPr>
              <a:spcBef>
                <a:spcPct val="50000"/>
              </a:spcBef>
              <a:defRPr/>
            </a:pPr>
            <a:r>
              <a:rPr lang="en-US" sz="4000" b="1" i="1" dirty="0">
                <a:latin typeface="+mj-lt"/>
              </a:rPr>
              <a:t>You are now officially trained in your leadership position.</a:t>
            </a:r>
          </a:p>
          <a:p>
            <a:pPr>
              <a:spcBef>
                <a:spcPct val="50000"/>
              </a:spcBef>
              <a:defRPr/>
            </a:pPr>
            <a:r>
              <a:rPr lang="en-US" sz="4000" b="1" i="1" dirty="0">
                <a:latin typeface="+mj-lt"/>
              </a:rPr>
              <a:t>For you as a leader, </a:t>
            </a:r>
            <a:br>
              <a:rPr lang="en-US" sz="4000" b="1" i="1" dirty="0">
                <a:latin typeface="+mj-lt"/>
              </a:rPr>
            </a:br>
            <a:r>
              <a:rPr lang="en-US" sz="4000" b="1" i="1" dirty="0">
                <a:latin typeface="+mj-lt"/>
              </a:rPr>
              <a:t>now the hard stuff starts.</a:t>
            </a:r>
          </a:p>
        </p:txBody>
      </p:sp>
      <p:sp>
        <p:nvSpPr>
          <p:cNvPr id="15363" name="Text Box 3"/>
          <p:cNvSpPr txBox="1">
            <a:spLocks noChangeArrowheads="1"/>
          </p:cNvSpPr>
          <p:nvPr/>
        </p:nvSpPr>
        <p:spPr bwMode="auto">
          <a:xfrm>
            <a:off x="1752600" y="4800600"/>
            <a:ext cx="7010400" cy="914400"/>
          </a:xfrm>
          <a:prstGeom prst="rect">
            <a:avLst/>
          </a:prstGeom>
          <a:noFill/>
          <a:ln w="9525">
            <a:noFill/>
            <a:miter lim="800000"/>
            <a:headEnd/>
            <a:tailEnd/>
          </a:ln>
        </p:spPr>
        <p:txBody>
          <a:bodyPr>
            <a:spAutoFit/>
          </a:bodyPr>
          <a:lstStyle/>
          <a:p>
            <a:pPr>
              <a:spcBef>
                <a:spcPct val="50000"/>
              </a:spcBef>
            </a:pPr>
            <a:r>
              <a:rPr lang="en-US">
                <a:latin typeface="First-Grader" pitchFamily="34" charset="0"/>
              </a:rPr>
              <a:t>BE A GOOD ONE!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5000" fill="hold"/>
                                        <p:tgtEl>
                                          <p:spTgt spid="15363"/>
                                        </p:tgtEl>
                                        <p:attrNameLst>
                                          <p:attrName>ppt_w</p:attrName>
                                        </p:attrNameLst>
                                      </p:cBhvr>
                                      <p:tavLst>
                                        <p:tav tm="0" fmla="#ppt_w*sin(2.5*pi*$)">
                                          <p:val>
                                            <p:fltVal val="0"/>
                                          </p:val>
                                        </p:tav>
                                        <p:tav tm="100000">
                                          <p:val>
                                            <p:fltVal val="1"/>
                                          </p:val>
                                        </p:tav>
                                      </p:tavLst>
                                    </p:anim>
                                    <p:anim calcmode="lin" valueType="num">
                                      <p:cBhvr>
                                        <p:cTn id="8" dur="5000" fill="hold"/>
                                        <p:tgtEl>
                                          <p:spTgt spid="153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utoUpdateAnimBg="0"/>
    </p:bldLst>
  </p:timing>
</p:sld>
</file>

<file path=ppt/theme/theme1.xml><?xml version="1.0" encoding="utf-8"?>
<a:theme xmlns:a="http://schemas.openxmlformats.org/drawingml/2006/main" name="Strategic">
  <a:themeElements>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fontScheme name="Strategic">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400" b="0" i="0" u="none" strike="noStrike" cap="none" normalizeH="0" baseline="0" smtClean="0">
            <a:ln>
              <a:noFill/>
            </a:ln>
            <a:solidFill>
              <a:schemeClr val="tx1"/>
            </a:solidFill>
            <a:effectLst/>
            <a:latin typeface="1942 report"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400" b="0" i="0" u="none" strike="noStrike" cap="none" normalizeH="0" baseline="0" smtClean="0">
            <a:ln>
              <a:noFill/>
            </a:ln>
            <a:solidFill>
              <a:schemeClr val="tx1"/>
            </a:solidFill>
            <a:effectLst/>
            <a:latin typeface="1942 report" pitchFamily="1" charset="0"/>
          </a:defRPr>
        </a:defPPr>
      </a:lstStyle>
    </a:lnDef>
  </a:objectDefaults>
  <a:extraClrSchemeLst>
    <a:extraClrScheme>
      <a:clrScheme name="Strategic 1">
        <a:dk1>
          <a:srgbClr val="000000"/>
        </a:dk1>
        <a:lt1>
          <a:srgbClr val="EAEAEA"/>
        </a:lt1>
        <a:dk2>
          <a:srgbClr val="819E81"/>
        </a:dk2>
        <a:lt2>
          <a:srgbClr val="FFCC66"/>
        </a:lt2>
        <a:accent1>
          <a:srgbClr val="727DE0"/>
        </a:accent1>
        <a:accent2>
          <a:srgbClr val="D54F41"/>
        </a:accent2>
        <a:accent3>
          <a:srgbClr val="C1CCC1"/>
        </a:accent3>
        <a:accent4>
          <a:srgbClr val="C8C8C8"/>
        </a:accent4>
        <a:accent5>
          <a:srgbClr val="BCBFED"/>
        </a:accent5>
        <a:accent6>
          <a:srgbClr val="C1473A"/>
        </a:accent6>
        <a:hlink>
          <a:srgbClr val="003300"/>
        </a:hlink>
        <a:folHlink>
          <a:srgbClr val="663300"/>
        </a:folHlink>
      </a:clrScheme>
      <a:clrMap bg1="dk2" tx1="lt1" bg2="dk1" tx2="lt2" accent1="accent1" accent2="accent2" accent3="accent3" accent4="accent4" accent5="accent5" accent6="accent6" hlink="hlink" folHlink="folHlink"/>
    </a:extraClrScheme>
    <a:extraClrScheme>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clrMap bg1="lt1" tx1="dk1" bg2="lt2" tx2="dk2" accent1="accent1" accent2="accent2" accent3="accent3" accent4="accent4" accent5="accent5" accent6="accent6" hlink="hlink" folHlink="folHlink"/>
    </a:extraClrScheme>
    <a:extraClrScheme>
      <a:clrScheme name="Strategic 3">
        <a:dk1>
          <a:srgbClr val="000000"/>
        </a:dk1>
        <a:lt1>
          <a:srgbClr val="FFFFFF"/>
        </a:lt1>
        <a:dk2>
          <a:srgbClr val="000000"/>
        </a:dk2>
        <a:lt2>
          <a:srgbClr val="5F5F5F"/>
        </a:lt2>
        <a:accent1>
          <a:srgbClr val="CBCBCB"/>
        </a:accent1>
        <a:accent2>
          <a:srgbClr val="808080"/>
        </a:accent2>
        <a:accent3>
          <a:srgbClr val="FFFFFF"/>
        </a:accent3>
        <a:accent4>
          <a:srgbClr val="000000"/>
        </a:accent4>
        <a:accent5>
          <a:srgbClr val="E2E2E2"/>
        </a:accent5>
        <a:accent6>
          <a:srgbClr val="737373"/>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trategic 4">
        <a:dk1>
          <a:srgbClr val="000000"/>
        </a:dk1>
        <a:lt1>
          <a:srgbClr val="EAEAEA"/>
        </a:lt1>
        <a:dk2>
          <a:srgbClr val="BC6262"/>
        </a:dk2>
        <a:lt2>
          <a:srgbClr val="FFCC66"/>
        </a:lt2>
        <a:accent1>
          <a:srgbClr val="727DE0"/>
        </a:accent1>
        <a:accent2>
          <a:srgbClr val="D54F41"/>
        </a:accent2>
        <a:accent3>
          <a:srgbClr val="DAB7B7"/>
        </a:accent3>
        <a:accent4>
          <a:srgbClr val="C8C8C8"/>
        </a:accent4>
        <a:accent5>
          <a:srgbClr val="BCBFED"/>
        </a:accent5>
        <a:accent6>
          <a:srgbClr val="C1473A"/>
        </a:accent6>
        <a:hlink>
          <a:srgbClr val="000066"/>
        </a:hlink>
        <a:folHlink>
          <a:srgbClr val="FFFF99"/>
        </a:folHlink>
      </a:clrScheme>
      <a:clrMap bg1="dk2" tx1="lt1" bg2="dk1" tx2="lt2" accent1="accent1" accent2="accent2" accent3="accent3" accent4="accent4" accent5="accent5" accent6="accent6" hlink="hlink" folHlink="folHlink"/>
    </a:extraClrScheme>
    <a:extraClrScheme>
      <a:clrScheme name="Strategic 5">
        <a:dk1>
          <a:srgbClr val="000000"/>
        </a:dk1>
        <a:lt1>
          <a:srgbClr val="EAEAEA"/>
        </a:lt1>
        <a:dk2>
          <a:srgbClr val="5C74A4"/>
        </a:dk2>
        <a:lt2>
          <a:srgbClr val="FFCC99"/>
        </a:lt2>
        <a:accent1>
          <a:srgbClr val="727DE0"/>
        </a:accent1>
        <a:accent2>
          <a:srgbClr val="D54F41"/>
        </a:accent2>
        <a:accent3>
          <a:srgbClr val="B5BCCF"/>
        </a:accent3>
        <a:accent4>
          <a:srgbClr val="C8C8C8"/>
        </a:accent4>
        <a:accent5>
          <a:srgbClr val="BCBFED"/>
        </a:accent5>
        <a:accent6>
          <a:srgbClr val="C1473A"/>
        </a:accent6>
        <a:hlink>
          <a:srgbClr val="FFFFCC"/>
        </a:hlink>
        <a:folHlink>
          <a:srgbClr val="CC9900"/>
        </a:folHlink>
      </a:clrScheme>
      <a:clrMap bg1="dk2" tx1="lt1" bg2="dk1" tx2="lt2" accent1="accent1" accent2="accent2" accent3="accent3" accent4="accent4" accent5="accent5" accent6="accent6" hlink="hlink" folHlink="folHlink"/>
    </a:extraClrScheme>
    <a:extraClrScheme>
      <a:clrScheme name="Strategic 6">
        <a:dk1>
          <a:srgbClr val="000000"/>
        </a:dk1>
        <a:lt1>
          <a:srgbClr val="EAEAEA"/>
        </a:lt1>
        <a:dk2>
          <a:srgbClr val="996600"/>
        </a:dk2>
        <a:lt2>
          <a:srgbClr val="FFCC99"/>
        </a:lt2>
        <a:accent1>
          <a:srgbClr val="727DE0"/>
        </a:accent1>
        <a:accent2>
          <a:srgbClr val="D54F41"/>
        </a:accent2>
        <a:accent3>
          <a:srgbClr val="CAB8AA"/>
        </a:accent3>
        <a:accent4>
          <a:srgbClr val="C8C8C8"/>
        </a:accent4>
        <a:accent5>
          <a:srgbClr val="BCBFED"/>
        </a:accent5>
        <a:accent6>
          <a:srgbClr val="C1473A"/>
        </a:accent6>
        <a:hlink>
          <a:srgbClr val="99CCFF"/>
        </a:hlink>
        <a:folHlink>
          <a:srgbClr val="FFFF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Designs\Strategic.pot</Template>
  <TotalTime>1044</TotalTime>
  <Words>3846</Words>
  <Application>Microsoft PowerPoint</Application>
  <PresentationFormat>On-screen Show (4:3)</PresentationFormat>
  <Paragraphs>528</Paragraphs>
  <Slides>62</Slides>
  <Notes>0</Notes>
  <HiddenSlides>0</HiddenSlides>
  <MMClips>0</MMClips>
  <ScaleCrop>false</ScaleCrop>
  <HeadingPairs>
    <vt:vector size="6" baseType="variant">
      <vt:variant>
        <vt:lpstr>Fonts Used</vt:lpstr>
      </vt:variant>
      <vt:variant>
        <vt:i4>10</vt:i4>
      </vt:variant>
      <vt:variant>
        <vt:lpstr>Design Template</vt:lpstr>
      </vt:variant>
      <vt:variant>
        <vt:i4>2</vt:i4>
      </vt:variant>
      <vt:variant>
        <vt:lpstr>Slide Titles</vt:lpstr>
      </vt:variant>
      <vt:variant>
        <vt:i4>62</vt:i4>
      </vt:variant>
    </vt:vector>
  </HeadingPairs>
  <TitlesOfParts>
    <vt:vector size="74" baseType="lpstr">
      <vt:lpstr>1942 report</vt:lpstr>
      <vt:lpstr>Arial</vt:lpstr>
      <vt:lpstr>Times New Roman</vt:lpstr>
      <vt:lpstr>Wingdings</vt:lpstr>
      <vt:lpstr>Calibri</vt:lpstr>
      <vt:lpstr>Bookman Old Style</vt:lpstr>
      <vt:lpstr>Verdana</vt:lpstr>
      <vt:lpstr>Scramble</vt:lpstr>
      <vt:lpstr>WillyWonka</vt:lpstr>
      <vt:lpstr>First-Grader</vt:lpstr>
      <vt:lpstr>Strategic</vt:lpstr>
      <vt:lpstr>1_Strategic</vt:lpstr>
      <vt:lpstr>Troop  Leadership Training</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vector>
  </TitlesOfParts>
  <Company>EARMYU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 Orientation and First Class Emphasis</dc:title>
  <dc:creator>EARMYU</dc:creator>
  <cp:lastModifiedBy>Lori Laumeyer</cp:lastModifiedBy>
  <cp:revision>19</cp:revision>
  <dcterms:created xsi:type="dcterms:W3CDTF">2006-03-26T20:59:21Z</dcterms:created>
  <dcterms:modified xsi:type="dcterms:W3CDTF">2011-07-29T15:07:02Z</dcterms:modified>
</cp:coreProperties>
</file>