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13D26E-35CD-4D1A-A28B-0127A1E8F0F1}" v="22" dt="2024-07-11T13:46:52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F599F-6C3C-499E-A4A9-19D30C62062B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9F4EC-BC13-40CC-BA41-F166075D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9F4EC-BC13-40CC-BA41-F166075D3A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36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9F4EC-BC13-40CC-BA41-F166075D3A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6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9F4EC-BC13-40CC-BA41-F166075D3A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0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9F4EC-BC13-40CC-BA41-F166075D3A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1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9F4EC-BC13-40CC-BA41-F166075D3A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8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E516B-4B95-7C08-E971-97237CBE0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F86D9-2752-636D-B5B9-EBBFD5B02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5E313-4AD5-A1EC-32DB-4EA7D188D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B410-9574-44A6-A01C-34EB5C97657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2E822-1967-3CCE-1A5D-5D893271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3648E-DAEB-4654-5BB9-8DF0A87F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3F3-89E0-4AAB-B1EC-C9CBD9893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8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45D8-1563-2CFC-8980-ECB10A82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61D51-6CAE-08D0-5EEA-DFAEFECC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ED85B-E615-827F-172C-8C70DD84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B410-9574-44A6-A01C-34EB5C97657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9F3EF-BB69-A30B-3930-335E10DB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1F10E-5B04-BE6D-B8B7-41E208E0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3F3-89E0-4AAB-B1EC-C9CBD9893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970F9-3920-EF3F-42C7-9C299934A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45214-4C6E-43B6-1FEC-8676C1415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D1104-79BE-462B-80E2-1DE85FCCB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B410-9574-44A6-A01C-34EB5C97657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AB1A5-7B1E-A5DE-DD33-D83BED70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46144-C791-A11D-9679-E6CD8E42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3F3-89E0-4AAB-B1EC-C9CBD9893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8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7BDAA-BA2C-9449-D258-44E78EBDC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0AE4F-88DD-91FB-7C86-6010CD141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59BCD-986F-4E8A-A093-94EF43920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B410-9574-44A6-A01C-34EB5C97657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8BFE6-7181-7641-7E76-7645B7AC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5DC12-9590-6DDF-C125-0B7BF21A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3F3-89E0-4AAB-B1EC-C9CBD9893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8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7475D-B083-1F6C-7A57-4CF6C3B7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C5799-0672-449B-C434-70BC5755F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4959D-2AF5-4A2A-7797-99A75730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B410-9574-44A6-A01C-34EB5C97657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D94CB-32B8-81D7-462D-1F8E7853C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31466-6B0F-E9D5-2CD9-6F8265E6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3F3-89E0-4AAB-B1EC-C9CBD9893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1770-6528-1ED2-C0E7-6E019B63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E137C-6528-688A-2203-5FFF18C67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C72D9-8F97-F6BE-E130-9BAFA1445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19C00-3C13-2BD0-A5B5-7D82051C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B410-9574-44A6-A01C-34EB5C97657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5FD7C-92AB-754F-A344-7534FB5D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7977D-9B57-F1CD-3FCE-5FDD59AB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3F3-89E0-4AAB-B1EC-C9CBD9893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28F5-D98C-9E33-B128-F53EA98F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49AFA-D2BA-2058-BDDA-E19288425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FE7D5-69FE-9177-7B47-B9646407D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DA9BE-AA15-27C9-17AA-F4C9D52A3E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A364F-003F-F3E1-0517-A19E1FE29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EAA552-F423-7EFD-E5D1-6890C4DE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B410-9574-44A6-A01C-34EB5C97657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FA798D-DD9C-BB34-5066-4B6D04E5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C76A59-943D-07FA-1642-CA28FFB0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3F3-89E0-4AAB-B1EC-C9CBD9893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6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9EB87-C009-C532-AB2D-6D17438F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B09B9-1D2C-B28A-60B8-DDECC6419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B410-9574-44A6-A01C-34EB5C97657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1E1F3-2C24-32C1-0506-A5A3E94A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6378B-F2FB-7762-E2ED-DAA092EA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3F3-89E0-4AAB-B1EC-C9CBD9893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0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4F515E-640B-4E55-0AE4-62CE07CE0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B410-9574-44A6-A01C-34EB5C97657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BFE3C4-AC4F-5AB6-10F8-FD73A36F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3A14E-1718-F233-7761-273C4440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3F3-89E0-4AAB-B1EC-C9CBD9893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1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0691-7293-EB87-64A4-B507E560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F85CD-FFFF-482C-4F94-526C8BF8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E0CB8-8B5B-2FE0-4DCE-5C362B736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08AB7-9112-39E8-AF7B-87B56DFE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B410-9574-44A6-A01C-34EB5C97657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3309A-B8CD-EB22-C838-69C7902A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C033B-AC5E-31AC-FFB1-90FB4B55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3F3-89E0-4AAB-B1EC-C9CBD9893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0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9FB4-975E-FE65-950E-204F1BE0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998934-1DAF-7804-5B22-FFEE60EE6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E193B-18E4-9BDD-B5FF-AFAB68EA0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0E054-6BF1-5AA1-E9EB-EDDBD5A9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B410-9574-44A6-A01C-34EB5C97657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E3CD2-7F92-5FD7-40BF-116062C15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C92C3-041D-07F4-99BC-D42BEB3D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3F3-89E0-4AAB-B1EC-C9CBD9893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9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79325-0236-4C5E-E6EF-41F05D45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B4225-A46A-2F05-94B4-C80EEC7A6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87662-3C6E-66A9-FF68-2FC382960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0DB410-9574-44A6-A01C-34EB5C97657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F0729-7888-F486-7991-C7D55A8D5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D991-8987-0588-0566-82D1B9FA2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FF3F3-89E0-4AAB-B1EC-C9CBD9893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7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F4A8243-4C1F-018F-B479-634E0477664C}"/>
              </a:ext>
            </a:extLst>
          </p:cNvPr>
          <p:cNvGrpSpPr>
            <a:grpSpLocks/>
          </p:cNvGrpSpPr>
          <p:nvPr/>
        </p:nvGrpSpPr>
        <p:grpSpPr bwMode="auto">
          <a:xfrm>
            <a:off x="221285" y="521228"/>
            <a:ext cx="11568406" cy="2607726"/>
            <a:chOff x="106505020" y="106444644"/>
            <a:chExt cx="11571553" cy="2607909"/>
          </a:xfrm>
        </p:grpSpPr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FBE03C29-17FB-7A99-567B-CE79245D5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07212" y="107671428"/>
              <a:ext cx="5087734" cy="138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00E43758-E8EB-1EC6-721F-CA86D5014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505020" y="106444644"/>
              <a:ext cx="4604384" cy="842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masis MT Pro" panose="02040504050005020304" pitchFamily="18" charset="0"/>
                </a:rPr>
                <a:t>Troop 088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1070459D-CB31-8440-2C8E-6395C410A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72189" y="107099618"/>
              <a:ext cx="4604384" cy="1642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masis MT Pro" panose="02040504050005020304" pitchFamily="18" charset="0"/>
                </a:rPr>
                <a:t>Scout &amp; Parent Guide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" name="Text Box 6">
            <a:extLst>
              <a:ext uri="{FF2B5EF4-FFF2-40B4-BE49-F238E27FC236}">
                <a16:creationId xmlns:a16="http://schemas.microsoft.com/office/drawing/2014/main" id="{B6528373-BF39-0E1F-D14A-395C0F122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67" y="3729037"/>
            <a:ext cx="6858000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Sale runs now through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Nov 4</a:t>
            </a:r>
            <a:r>
              <a:rPr kumimoji="0" lang="en-US" altLang="en-US" sz="3600" b="1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th</a:t>
            </a: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Wagon Orders end &amp; are due: 10/28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Storefronts end:  10/27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Online Ordering ends:  11/3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6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16044C5F-1B75-BF6C-E3E1-9C1EB00C7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22" y="1416277"/>
            <a:ext cx="11658755" cy="120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But if you say you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CAN’T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sell Popcorn, for any reason including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“You’re not a cute little Cub Scout.”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I’m here to tell you,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THAT’S JUST NOT TRUE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857829D-A313-C1BF-047E-E25CDDFC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55" y="342312"/>
            <a:ext cx="11811087" cy="105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If you say you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DON’T WANT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to fundraise with  Popcorn...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I’ll accept it but I’d love the opportunity to chat &amp; help change your mind!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C7099D78-1310-9E1C-4E91-CB755794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525" y="3006419"/>
            <a:ext cx="4794187" cy="304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5 of the 10 top sellers 2023: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BSA Scouts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Top 10 sellers sold: $99,638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Top selling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BSA Scouts sold: $52,778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Over 50% 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sold by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BSA SCOUTS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322DB9E8-F3C2-A5DF-FB79-AA054A8FB16F}"/>
              </a:ext>
            </a:extLst>
          </p:cNvPr>
          <p:cNvGrpSpPr>
            <a:grpSpLocks/>
          </p:cNvGrpSpPr>
          <p:nvPr/>
        </p:nvGrpSpPr>
        <p:grpSpPr bwMode="auto">
          <a:xfrm>
            <a:off x="796777" y="3104380"/>
            <a:ext cx="6023748" cy="2853683"/>
            <a:chOff x="107201970" y="108926529"/>
            <a:chExt cx="6023748" cy="2853716"/>
          </a:xfrm>
        </p:grpSpPr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6864D049-2E3C-9486-1CB8-3FBF83A63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01970" y="108926529"/>
              <a:ext cx="6023748" cy="2853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72207B8A-295D-6A36-476D-C4C88B29A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90000" y="109180312"/>
              <a:ext cx="304800" cy="257175"/>
            </a:xfrm>
            <a:prstGeom prst="star5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875C4D68-F7CE-7A78-0A2D-5B4338EF0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70950" y="109675612"/>
              <a:ext cx="304800" cy="257175"/>
            </a:xfrm>
            <a:prstGeom prst="star5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49F8CF99-F005-4CFB-C738-78F305FA6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61425" y="110209012"/>
              <a:ext cx="304800" cy="257175"/>
            </a:xfrm>
            <a:prstGeom prst="star5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2BFAD651-712A-02EF-1BDD-6A87C799F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70950" y="110466187"/>
              <a:ext cx="304800" cy="257175"/>
            </a:xfrm>
            <a:prstGeom prst="star5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2">
              <a:extLst>
                <a:ext uri="{FF2B5EF4-FFF2-40B4-BE49-F238E27FC236}">
                  <a16:creationId xmlns:a16="http://schemas.microsoft.com/office/drawing/2014/main" id="{0374DC75-072C-AD18-2319-FFD545FE2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32850" y="111228187"/>
              <a:ext cx="304800" cy="257175"/>
            </a:xfrm>
            <a:prstGeom prst="star5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37" name="Picture 13">
            <a:extLst>
              <a:ext uri="{FF2B5EF4-FFF2-40B4-BE49-F238E27FC236}">
                <a16:creationId xmlns:a16="http://schemas.microsoft.com/office/drawing/2014/main" id="{3D83A7FA-C826-2363-273C-E487538F1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t="17708" r="4123" b="17188"/>
          <a:stretch>
            <a:fillRect/>
          </a:stretch>
        </p:blipFill>
        <p:spPr bwMode="auto">
          <a:xfrm>
            <a:off x="10000479" y="5623468"/>
            <a:ext cx="1394744" cy="93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50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C33EBC8-2DC7-0C22-7731-400FCDCA41E5}"/>
              </a:ext>
            </a:extLst>
          </p:cNvPr>
          <p:cNvGrpSpPr>
            <a:grpSpLocks/>
          </p:cNvGrpSpPr>
          <p:nvPr/>
        </p:nvGrpSpPr>
        <p:grpSpPr bwMode="auto">
          <a:xfrm>
            <a:off x="771254" y="859001"/>
            <a:ext cx="5644878" cy="4645985"/>
            <a:chOff x="106522663" y="106072166"/>
            <a:chExt cx="6835140" cy="4498517"/>
          </a:xfrm>
        </p:grpSpPr>
        <p:sp>
          <p:nvSpPr>
            <p:cNvPr id="3" name="Text Box 3">
              <a:extLst>
                <a:ext uri="{FF2B5EF4-FFF2-40B4-BE49-F238E27FC236}">
                  <a16:creationId xmlns:a16="http://schemas.microsoft.com/office/drawing/2014/main" id="{D1D4AA00-C0CE-0212-A11E-FB1D96E1E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99316" y="107579160"/>
              <a:ext cx="3175065" cy="1748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5B9BD5"/>
                  </a:solidFill>
                  <a:effectLst/>
                  <a:latin typeface="Amasis MT Pro" panose="02040504050005020304" pitchFamily="18" charset="0"/>
                </a:rPr>
                <a:t>WHY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5B9BD5"/>
                  </a:solidFill>
                  <a:effectLst/>
                  <a:latin typeface="Amasis MT Pro" panose="02040504050005020304" pitchFamily="18" charset="0"/>
                </a:rPr>
                <a:t>should you sell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5B9BD5"/>
                  </a:solidFill>
                  <a:effectLst/>
                  <a:latin typeface="Amasis MT Pro" panose="02040504050005020304" pitchFamily="18" charset="0"/>
                </a:rPr>
                <a:t>Popcorn?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337A153C-7A65-9451-0D70-5A9C2A85C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522663" y="109199083"/>
              <a:ext cx="6835140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200"/>
                <a:buFont typeface="Symbol" panose="05050102010706020507" pitchFamily="18" charset="2"/>
                <a:buChar char="·"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773E18"/>
                  </a:solidFill>
                  <a:effectLst/>
                  <a:latin typeface="Amasis MT Pro" panose="02040504050005020304" pitchFamily="18" charset="0"/>
                </a:rPr>
                <a:t>To help fund your Scout Account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200"/>
                <a:buFont typeface="Symbol" panose="05050102010706020507" pitchFamily="18" charset="2"/>
                <a:buChar char="·"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773E18"/>
                  </a:solidFill>
                  <a:effectLst/>
                  <a:latin typeface="Amasis MT Pro" panose="02040504050005020304" pitchFamily="18" charset="0"/>
                </a:rPr>
                <a:t>To win Prizes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773E18"/>
                  </a:solidFill>
                  <a:effectLst/>
                  <a:latin typeface="Amasis MT Pro" panose="02040504050005020304" pitchFamily="18" charset="0"/>
                </a:rPr>
                <a:t>Raise the money so you don’t have to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773E18"/>
                  </a:solidFill>
                  <a:effectLst/>
                  <a:latin typeface="Amasis MT Pro" panose="02040504050005020304" pitchFamily="18" charset="0"/>
                </a:rPr>
                <a:t>reach in your own pocket for the money!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4265664F-3E38-CEE8-ECCA-7F1B4DD95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79863" y="106072166"/>
              <a:ext cx="1917449" cy="1322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A456D56A-C6D9-926F-7162-E91EFDC0CBF7}"/>
              </a:ext>
            </a:extLst>
          </p:cNvPr>
          <p:cNvGrpSpPr>
            <a:grpSpLocks/>
          </p:cNvGrpSpPr>
          <p:nvPr/>
        </p:nvGrpSpPr>
        <p:grpSpPr bwMode="auto">
          <a:xfrm>
            <a:off x="6416132" y="767556"/>
            <a:ext cx="4873625" cy="5322888"/>
            <a:chOff x="107762040" y="109133640"/>
            <a:chExt cx="4874895" cy="5322570"/>
          </a:xfrm>
        </p:grpSpPr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91D48C8C-F102-78CE-D247-65D6C3340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97006" y="109133640"/>
              <a:ext cx="3176187" cy="14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HOW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do you sell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Popcorn?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9BD979B3-AC53-0035-2652-B52824E5C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62040" y="110750985"/>
              <a:ext cx="4874895" cy="370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CC0000"/>
                  </a:solidFill>
                  <a:effectLst/>
                  <a:latin typeface="Amasis MT Pro" panose="02040504050005020304" pitchFamily="18" charset="0"/>
                </a:rPr>
                <a:t>Online Direct Orders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direct customers to your online account,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Trail’s End ships the order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directly to the customer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CC0000"/>
                  </a:solidFill>
                  <a:effectLst/>
                  <a:latin typeface="Amasis MT Pro" panose="02040504050005020304" pitchFamily="18" charset="0"/>
                </a:rPr>
                <a:t>Wagon Sales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you take the order, collect money &amp;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hand deliver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 </a:t>
              </a: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product to your customers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in November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CC0000"/>
                  </a:solidFill>
                  <a:effectLst/>
                  <a:latin typeface="Amasis MT Pro" panose="02040504050005020304" pitchFamily="18" charset="0"/>
                </a:rPr>
                <a:t>Storefront Sales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table set up in the front of store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with product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570FE4B9-FD77-8F61-CBD0-6A07CC682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45238" y="109225080"/>
              <a:ext cx="1688802" cy="1161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714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DC804C0-1ACE-58CD-082D-753EDBC79569}"/>
              </a:ext>
            </a:extLst>
          </p:cNvPr>
          <p:cNvGrpSpPr>
            <a:grpSpLocks/>
          </p:cNvGrpSpPr>
          <p:nvPr/>
        </p:nvGrpSpPr>
        <p:grpSpPr bwMode="auto">
          <a:xfrm>
            <a:off x="573390" y="358586"/>
            <a:ext cx="4147072" cy="1990876"/>
            <a:chOff x="107930698" y="104901156"/>
            <a:chExt cx="4146712" cy="1990875"/>
          </a:xfrm>
        </p:grpSpPr>
        <p:pic>
          <p:nvPicPr>
            <p:cNvPr id="4099" name="Picture 3">
              <a:extLst>
                <a:ext uri="{FF2B5EF4-FFF2-40B4-BE49-F238E27FC236}">
                  <a16:creationId xmlns:a16="http://schemas.microsoft.com/office/drawing/2014/main" id="{AA142B00-4B83-13B6-D75F-8F1F0E639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30698" y="104901156"/>
              <a:ext cx="1704905" cy="1433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66A449FD-6ED3-98AD-83B1-F1156AC94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17065" y="105959634"/>
              <a:ext cx="2760345" cy="93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  <a:latin typeface="Amasis MT Pro" panose="02040504050005020304" pitchFamily="18" charset="0"/>
                </a:rPr>
                <a:t>WHAT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  <a:latin typeface="Amasis MT Pro" panose="02040504050005020304" pitchFamily="18" charset="0"/>
                </a:rPr>
                <a:t>are we selling?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" name="Text Box 5">
            <a:extLst>
              <a:ext uri="{FF2B5EF4-FFF2-40B4-BE49-F238E27FC236}">
                <a16:creationId xmlns:a16="http://schemas.microsoft.com/office/drawing/2014/main" id="{0094FEE1-C5BB-F785-6055-00715399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142" y="4878240"/>
            <a:ext cx="4090988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Popcorn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Popcorn options-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$15-$25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*see order form or app for all options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AA50BF21-C229-0AED-CACB-54A05E215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43" y="2561395"/>
            <a:ext cx="2008682" cy="200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1D402299-F8CE-C3B1-5C31-A6E65B1777D3}"/>
              </a:ext>
            </a:extLst>
          </p:cNvPr>
          <p:cNvGrpSpPr>
            <a:grpSpLocks/>
          </p:cNvGrpSpPr>
          <p:nvPr/>
        </p:nvGrpSpPr>
        <p:grpSpPr bwMode="auto">
          <a:xfrm>
            <a:off x="5716016" y="798395"/>
            <a:ext cx="5437187" cy="3411538"/>
            <a:chOff x="107637192" y="109545120"/>
            <a:chExt cx="5437893" cy="3411855"/>
          </a:xfrm>
        </p:grpSpPr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id="{20A23B90-9E4A-5C00-9FBF-DC9F27746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60635" y="109750860"/>
              <a:ext cx="1304925" cy="1304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4105" name="Picture 9">
              <a:extLst>
                <a:ext uri="{FF2B5EF4-FFF2-40B4-BE49-F238E27FC236}">
                  <a16:creationId xmlns:a16="http://schemas.microsoft.com/office/drawing/2014/main" id="{1029E2E8-DFEC-06B2-F738-E06271F9A9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60635" y="111219615"/>
              <a:ext cx="1314450" cy="1314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6C0CC7B6-E604-9D2A-CC8D-F44376C56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637192" y="109545120"/>
              <a:ext cx="4091940" cy="3411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CC0000"/>
                  </a:solidFill>
                  <a:effectLst/>
                  <a:latin typeface="Amasis MT Pro" panose="02040504050005020304" pitchFamily="18" charset="0"/>
                </a:rPr>
                <a:t>Heroes &amp; Helpers Donations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Supports the Scout financially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the same way selling a bag of popcorn does, but instead of the customer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purchasing popcorn for themselves,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they make a donation in ANY amount ($1-$100+) and that money is used to collectively purchase popcorn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that is delivered:  locally, across the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US and to bases overseas for our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Troops, Veterans &amp;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First Responders.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11">
            <a:extLst>
              <a:ext uri="{FF2B5EF4-FFF2-40B4-BE49-F238E27FC236}">
                <a16:creationId xmlns:a16="http://schemas.microsoft.com/office/drawing/2014/main" id="{C5B2DD35-3A92-F33F-7CD5-34476222097D}"/>
              </a:ext>
            </a:extLst>
          </p:cNvPr>
          <p:cNvGrpSpPr>
            <a:grpSpLocks/>
          </p:cNvGrpSpPr>
          <p:nvPr/>
        </p:nvGrpSpPr>
        <p:grpSpPr bwMode="auto">
          <a:xfrm>
            <a:off x="5922703" y="5046416"/>
            <a:ext cx="5672137" cy="1073150"/>
            <a:chOff x="107494387" y="113357025"/>
            <a:chExt cx="5653111" cy="1073049"/>
          </a:xfrm>
        </p:grpSpPr>
        <p:pic>
          <p:nvPicPr>
            <p:cNvPr id="4108" name="Picture 12">
              <a:extLst>
                <a:ext uri="{FF2B5EF4-FFF2-40B4-BE49-F238E27FC236}">
                  <a16:creationId xmlns:a16="http://schemas.microsoft.com/office/drawing/2014/main" id="{275F04E4-9955-F826-7FAE-985094E75E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94387" y="113375907"/>
              <a:ext cx="1904071" cy="1043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8" name="Text Box 13">
              <a:extLst>
                <a:ext uri="{FF2B5EF4-FFF2-40B4-BE49-F238E27FC236}">
                  <a16:creationId xmlns:a16="http://schemas.microsoft.com/office/drawing/2014/main" id="{13B8C4C1-4490-F34D-0F91-A4FFE50D9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98458" y="113357025"/>
              <a:ext cx="3749040" cy="1073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CC0000"/>
                  </a:solidFill>
                  <a:effectLst/>
                  <a:latin typeface="Amasis MT Pro" panose="02040504050005020304" pitchFamily="18" charset="0"/>
                </a:rPr>
                <a:t>So, Yes...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When doing this fundraiser,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you may solicit popcorn and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Heroes &amp; Helpers donations.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04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A5B79B1B-553B-613D-4993-CFC0E0C1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546" y="765175"/>
            <a:ext cx="39639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The Trail’s End APP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To participate in the fundraiser,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you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MUST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download the app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&amp; enter all orders into the app.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C585ADF7-1B28-D230-85BD-A3E37AC74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39" y="2686050"/>
            <a:ext cx="6832600" cy="3835400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4294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To Download Trail’s End APP: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Text APP to 62771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If you already have the app, it is the same log in &amp; password as in the past.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If you are setting up a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new account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please be sure to answer these questions correctly: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Council: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Southwest Florida Council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District: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Panther District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Unit: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Troop 088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(very important you pick Troop, not pack or crew)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4294B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If you are using an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account previously created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it is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VERY IMPORTANT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you go into Settings, Change Unit and confirm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you are signed in with the above Council, District, Unit info.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A659454-24F5-E3DF-D54F-C48EDD527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8118" r="4430" b="13968"/>
          <a:stretch>
            <a:fillRect/>
          </a:stretch>
        </p:blipFill>
        <p:spPr bwMode="auto">
          <a:xfrm>
            <a:off x="752123" y="529704"/>
            <a:ext cx="1433513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EA0561CD-FEF6-869D-ED4B-330CAEF6A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452" y="5237331"/>
            <a:ext cx="3453203" cy="130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THE EASIEST WAY TO LEARN THE APP IS TO GO IN &amp; PLAY WITH IT! 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There are trainings &amp; resources in the APP.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C45097B-745D-3948-1917-751812055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003" y="903014"/>
            <a:ext cx="4290896" cy="260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Once you are signed in: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1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.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Tap 3 lines in upper left-hand corner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.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Tap Manage Page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3.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Fill in ‘About Me’, choose your favorite product,  upload photos and a picture of yourself in uniform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4. Share your page: is at the bottom of Manage Page.  This is where you can text, copy or post it directly to social media accounts you use on your phone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5. Text it to yourself to see if you’re happy with the way it looks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B1AB042-2C73-C4D6-1ACB-E3EE9ED86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8344" y="3621204"/>
            <a:ext cx="3337417" cy="161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**Multiple parents and Scout can download the app but you must ALL use the same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username and password for your Scout's account in the </a:t>
            </a:r>
            <a:r>
              <a:rPr kumimoji="0" lang="en-US" altLang="en-US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app.One</a:t>
            </a:r>
            <a:r>
              <a:rPr kumimoji="0" lang="en-US" altLang="en-US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person should create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the account and then share the username and password with the others.**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3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D6F050A3-3D1C-2926-CC27-4129D621B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791" y="1225994"/>
            <a:ext cx="6667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You will earn a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Amasis MT Pro" panose="02040504050005020304" pitchFamily="18" charset="0"/>
              </a:rPr>
              <a:t>30% commission 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on all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Online Direct 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orders.  This will be deposited into your Scout Account in December.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B9ECB97-C650-7800-DC4B-98CE90EA1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451" y="5100467"/>
            <a:ext cx="6102169" cy="151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Some popcorn activities may count toward earning Merit Badges like: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ED7D31"/>
                </a:solidFill>
                <a:effectLst/>
                <a:latin typeface="Amasis MT Pro" panose="02040504050005020304" pitchFamily="18" charset="0"/>
              </a:rPr>
              <a:t>Salesmanship~Entrepreneurship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ED7D31"/>
                </a:solidFill>
                <a:effectLst/>
                <a:latin typeface="Amasis MT Pro" panose="02040504050005020304" pitchFamily="18" charset="0"/>
              </a:rPr>
              <a:t>Art~Computers~Photography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ED7D31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*be sure to consult with your merit badge counselor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A8A4045-6430-9B3B-1F9D-2FA38F22238B}"/>
              </a:ext>
            </a:extLst>
          </p:cNvPr>
          <p:cNvGrpSpPr>
            <a:grpSpLocks/>
          </p:cNvGrpSpPr>
          <p:nvPr/>
        </p:nvGrpSpPr>
        <p:grpSpPr bwMode="auto">
          <a:xfrm>
            <a:off x="458605" y="302796"/>
            <a:ext cx="11274790" cy="1762542"/>
            <a:chOff x="104279699" y="105650883"/>
            <a:chExt cx="11274790" cy="1762542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3FCABE7E-99DA-CA6D-5D63-E828C58CF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88804" y="105650883"/>
              <a:ext cx="1933575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ED7D31"/>
                  </a:solidFill>
                  <a:effectLst/>
                  <a:latin typeface="Amasis MT Pro" panose="02040504050005020304" pitchFamily="18" charset="0"/>
                </a:rPr>
                <a:t>aka</a:t>
              </a: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ED7D31"/>
                  </a:solidFill>
                  <a:effectLst/>
                  <a:latin typeface="Amasis MT Pro" panose="02040504050005020304" pitchFamily="18" charset="0"/>
                </a:rPr>
                <a:t> PRIZES!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62D453F8-68FA-6C1C-3F2F-C4437D3A8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79699" y="105650883"/>
              <a:ext cx="3657600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4294B"/>
                  </a:solidFill>
                  <a:effectLst/>
                  <a:latin typeface="Amasis MT Pro" panose="02040504050005020304" pitchFamily="18" charset="0"/>
                </a:rPr>
                <a:t>Benefits &amp; Rewards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151" name="Picture 7">
              <a:extLst>
                <a:ext uri="{FF2B5EF4-FFF2-40B4-BE49-F238E27FC236}">
                  <a16:creationId xmlns:a16="http://schemas.microsoft.com/office/drawing/2014/main" id="{980D1143-635D-1457-AC13-C3A5EBB64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25689" y="105832275"/>
              <a:ext cx="182880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7" name="Text Box 8">
            <a:extLst>
              <a:ext uri="{FF2B5EF4-FFF2-40B4-BE49-F238E27FC236}">
                <a16:creationId xmlns:a16="http://schemas.microsoft.com/office/drawing/2014/main" id="{12765C3F-9588-EC6C-8AD2-7B19396CD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524" y="1989696"/>
            <a:ext cx="6858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You will earn a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Amasis MT Pro" panose="02040504050005020304" pitchFamily="18" charset="0"/>
              </a:rPr>
              <a:t>31-33% commission 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on all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Wagon &amp; Storefront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orders.  This will be deposited into your Scout Account in December.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F99E3299-F825-DE6D-0D00-EC06CEF83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188" y="2910904"/>
            <a:ext cx="685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Amasis MT Pro" panose="02040504050005020304" pitchFamily="18" charset="0"/>
              </a:rPr>
              <a:t>Trails End prizes:  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all credit card sales receive 1.25 points,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all cash sales receive 1 point per dollar.   Those points can be redeemed for Amazon gift cards.  *See prize sheet with order form.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2E9C85C8-9A26-808B-E6EF-90793FF70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188" y="3974569"/>
            <a:ext cx="68580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Amasis MT Pro" panose="02040504050005020304" pitchFamily="18" charset="0"/>
              </a:rPr>
              <a:t>Council prizes:  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Patches, Top Sellers Day, Free Park Tickets all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with minimum sales.  *See prize sheet with order form for details.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id="{142FC46F-530C-741B-669F-CD2DDA4DA5D8}"/>
              </a:ext>
            </a:extLst>
          </p:cNvPr>
          <p:cNvGrpSpPr>
            <a:grpSpLocks/>
          </p:cNvGrpSpPr>
          <p:nvPr/>
        </p:nvGrpSpPr>
        <p:grpSpPr bwMode="auto">
          <a:xfrm>
            <a:off x="8237601" y="5164487"/>
            <a:ext cx="1938338" cy="935038"/>
            <a:chOff x="111745395" y="113276062"/>
            <a:chExt cx="1939362" cy="935355"/>
          </a:xfrm>
        </p:grpSpPr>
        <p:pic>
          <p:nvPicPr>
            <p:cNvPr id="6156" name="Picture 12">
              <a:extLst>
                <a:ext uri="{FF2B5EF4-FFF2-40B4-BE49-F238E27FC236}">
                  <a16:creationId xmlns:a16="http://schemas.microsoft.com/office/drawing/2014/main" id="{234BC423-EF91-30A3-E99C-1BD5C1B7E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45395" y="113276062"/>
              <a:ext cx="935355" cy="935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6157" name="Picture 13">
              <a:extLst>
                <a:ext uri="{FF2B5EF4-FFF2-40B4-BE49-F238E27FC236}">
                  <a16:creationId xmlns:a16="http://schemas.microsoft.com/office/drawing/2014/main" id="{3C532964-A996-44BB-3C4F-98F79A701E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64570" y="113284744"/>
              <a:ext cx="920187" cy="926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308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687BCB16-30E3-F274-6084-68AC462AC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15" y="453610"/>
            <a:ext cx="47910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masis MT Pro" panose="02040504050005020304" pitchFamily="18" charset="0"/>
              </a:rPr>
              <a:t>Let’s talk REAL numbers...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73BAE02-C01B-2243-7423-F3361F9B9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0" y="3688437"/>
            <a:ext cx="6438900" cy="247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Sample Yearly Scouting Costs: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(These are not actual costs in all cases.  Guesstimates used for presentation purposes.)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58894CB-2B88-85E5-5CE8-B60368E2A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15" y="1267998"/>
            <a:ext cx="5344306" cy="1895163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Connor sold $3677 ($3603 storefront/$74 online)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Connor put $1209.71 in his Scout Account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He also received:  3 patches, a medal, Top Sellers Day,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2 free park tickets and a $250 Amazon Gift Card.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Connor worked 7 storefronts, a total of 23.25 hours.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His HOURLY </a:t>
            </a:r>
            <a:r>
              <a:rPr lang="en-US" altLang="en-US" sz="1700" dirty="0">
                <a:solidFill>
                  <a:srgbClr val="000000"/>
                </a:solidFill>
                <a:latin typeface="Amasis MT Pro" panose="02040504050005020304" pitchFamily="18" charset="0"/>
              </a:rPr>
              <a:t>return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to his SA was $51.13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7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1C350B6-E899-1C72-3B20-07878CB68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6160176"/>
            <a:ext cx="64389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masis MT Pro" panose="02040504050005020304" pitchFamily="18" charset="0"/>
              </a:rPr>
              <a:t>...you CAN fund your scouting year!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29B446D-F886-3E92-FE58-B35DC4018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935" y="1281462"/>
            <a:ext cx="5891603" cy="1895163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Victor sold $2375 ($2019 storefront/$167 online/$189 wagon)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Victor put $775.40 in his Scout Account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He also received:  3 patches, a medal, Top Sellers Day,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2 free park tickets and a $100 Amazon Gift Card.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Victor worked 6 storefronts, a total of 13.5 hours.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His HOURLY </a:t>
            </a:r>
            <a:r>
              <a:rPr lang="en-US" altLang="en-US" sz="1700" dirty="0">
                <a:solidFill>
                  <a:srgbClr val="000000"/>
                </a:solidFill>
                <a:latin typeface="Amasis MT Pro" panose="02040504050005020304" pitchFamily="18" charset="0"/>
              </a:rPr>
              <a:t>return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to his SA was $48.55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7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25674978-2100-5293-134D-5AF70B614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660" y="4365104"/>
            <a:ext cx="273562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Recharter		80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MOSI		</a:t>
            </a:r>
            <a:r>
              <a:rPr lang="en-US" altLang="en-US" sz="1200" dirty="0">
                <a:solidFill>
                  <a:srgbClr val="000000"/>
                </a:solidFill>
                <a:latin typeface="Amasis MT Pro" panose="02040504050005020304" pitchFamily="18" charset="0"/>
              </a:rPr>
              <a:t>80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Rainbow Springs	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Cayo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Costa		65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Patrol Campout	</a:t>
            </a:r>
            <a:r>
              <a:rPr lang="en-US" altLang="en-US" sz="1200" dirty="0">
                <a:solidFill>
                  <a:srgbClr val="000000"/>
                </a:solidFill>
                <a:latin typeface="Amasis MT Pro" panose="02040504050005020304" pitchFamily="18" charset="0"/>
              </a:rPr>
              <a:t>30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Winter Camp		180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Daytona		30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7E7AAA72-5CDC-3DED-D0E1-A56096813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10" y="4365104"/>
            <a:ext cx="248102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Troop Tee		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Camporee		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Crossover		30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Disney		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Myakka		30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Summer Camp	</a:t>
            </a:r>
            <a:r>
              <a:rPr lang="en-US" altLang="en-US" sz="1200" dirty="0">
                <a:solidFill>
                  <a:srgbClr val="000000"/>
                </a:solidFill>
                <a:latin typeface="Amasis MT Pro" panose="02040504050005020304" pitchFamily="18" charset="0"/>
              </a:rPr>
              <a:t>444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Yearly Total		$</a:t>
            </a:r>
            <a:r>
              <a:rPr lang="en-US" altLang="en-US" sz="1200" b="1" dirty="0">
                <a:solidFill>
                  <a:srgbClr val="000000"/>
                </a:solidFill>
                <a:latin typeface="Amasis MT Pro" panose="02040504050005020304" pitchFamily="18" charset="0"/>
              </a:rPr>
              <a:t>1114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5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48C74E8-AB61-E183-25F6-6655D9C58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258" y="786983"/>
            <a:ext cx="4327721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masis MT Pro" panose="02040504050005020304" pitchFamily="18" charset="0"/>
              </a:rPr>
              <a:t>Let’s do this!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EEFE736-3C5A-ACDF-771C-45629E6F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05" y="1830165"/>
            <a:ext cx="4834405" cy="423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To Maximize your profits,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Scouts will work one Scout per shift.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7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Scout will provide: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table, signage, change fund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7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Your Popcorn Kernel will help: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secure location, time &amp; provide product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(I will also track cash &amp; inventory and perform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all behind the scenes functions.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Scouts will plan, prepare and sell. I will manage.)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Several storefronts are prebooked,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find them in your APP.  If sites are not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claimed by any Scouts within 7 days of the scheduled storefront, they will be released back into they system for other Scouts in the area.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2F45AA7-B31F-C1C8-4103-D33879FC4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128" y="1983357"/>
            <a:ext cx="5453063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Put on your Field Uniform.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Put on a Smile!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And sell yourself &amp; SCOUTING!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700" b="1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“Hello!  Would you like to support my scouting journey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through the purchase of popcorn or donate 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our troops &amp; local heroes and helpers?”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7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“Hi!  Can I count on your support to help send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me to camp?  I’m selling popcorn and taking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donations for our troops!”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700" b="1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They can’t say YES, if you don’t ask!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700" b="1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Regardless of their answer…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Always give a heartfelt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Thank You and have a great day!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43D3DDEC-B4BE-9F39-8978-E028F7B3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867" y="1061399"/>
            <a:ext cx="1828354" cy="153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BF743C1E-A8AA-EB45-BA0E-E1C7BFD91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8903" y="445824"/>
            <a:ext cx="4018987" cy="153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masis MT Pro" panose="02040504050005020304" pitchFamily="18" charset="0"/>
              </a:rPr>
              <a:t>And after ALL of this…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masis MT Pro" panose="02040504050005020304" pitchFamily="18" charset="0"/>
              </a:rPr>
              <a:t>I’m going to tell you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masis MT Pro" panose="02040504050005020304" pitchFamily="18" charset="0"/>
              </a:rPr>
              <a:t>NOT to sell popcorn!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2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18604E7-0282-9AD0-7B29-38234310C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36" y="2521497"/>
            <a:ext cx="4291012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4A3D8CCA-9D20-455E-0057-5173FE7B3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52" y="178294"/>
            <a:ext cx="3517901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E85B9A05-049D-E4CE-1273-BD14924DB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969" y="1451151"/>
            <a:ext cx="6632575" cy="395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Never fear!  If you need any help or have any questions…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 am here!  Text, Call or Email with any questions.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(Please be sure to include your parent or another adult leader in any communications.)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Popcorn Kernel 239-XXX-XXXX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YOURpk@gmail.com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Trails End Customer Support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Amasis MT Pro" panose="02040504050005020304" pitchFamily="18" charset="0"/>
              </a:rPr>
              <a:t>support@trails-end.com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(don’t forget the dash)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46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1284</Words>
  <Application>Microsoft Office PowerPoint</Application>
  <PresentationFormat>Widescreen</PresentationFormat>
  <Paragraphs>188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Amasis MT Pro</vt:lpstr>
      <vt:lpstr>Aptos</vt:lpstr>
      <vt:lpstr>Aptos Display</vt:lpstr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Hoffman</dc:creator>
  <cp:lastModifiedBy>James Giles</cp:lastModifiedBy>
  <cp:revision>4</cp:revision>
  <dcterms:created xsi:type="dcterms:W3CDTF">2024-05-27T16:05:57Z</dcterms:created>
  <dcterms:modified xsi:type="dcterms:W3CDTF">2025-07-30T16:42:49Z</dcterms:modified>
</cp:coreProperties>
</file>