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8B445-F70A-4AE4-8AD6-893367FA1A0C}" v="141" dt="2024-07-22T20:14:02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D57AE-DC1C-46C8-80B5-97FE82368E00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AD65B-A9D5-4940-8F8B-AA55D80D1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8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AD65B-A9D5-4940-8F8B-AA55D80D1A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6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AD65B-A9D5-4940-8F8B-AA55D80D1A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AD65B-A9D5-4940-8F8B-AA55D80D1A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9B33-16C1-E0C6-431A-FE31B89D2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F93F9-228A-FBA6-4410-9EAD9331C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39723-B79D-65FB-D266-3D8BE30C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AD9D1-3477-CACF-922F-56C00781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B843-CAD7-2667-4106-25C15D58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E1F6-21DD-1E47-2E87-67F858C4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869D4-F14E-7E30-FFDF-996170382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F7E9-ED4F-4073-1677-AF107CC9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4603C-1D83-C170-4236-105F6631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234BF-1DB8-C669-9498-881A1339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3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87FCF0-9781-9E86-86F6-D5AFE7029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629CE-F23E-E8A3-C8F8-8D8C98A52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A54C9-6C9A-0B2C-05C2-6A8094A9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58585-D181-A453-0D2A-6D5EF46E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5118D-CDA2-3EC7-8CA2-F11C4711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26EC-4CE9-14A4-A007-F374E723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34F5-7486-9D2D-E68C-D3FF25AB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FEE2-8FE0-A6A1-951B-30861D5F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44AF-0BC1-0AA4-FDA4-50D8BF53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E15C7-DD5A-4E90-A2C4-B2FADCD2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27A7-7BE8-0B6E-438A-D820F500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B67E5-00FD-9ED1-692E-22C60CCBA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2B73-FF4D-B9C4-57D3-1CF444DE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D9A1-E667-B050-ABFD-E599BFAA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6FB7C-3B81-C89D-1EFD-8171B027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5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FC1D-BDD0-BE9B-0AA9-87BDE72D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D131-5B03-F2F4-FD5F-5987E3E8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AAEA9-6786-D236-7210-1C1DF75AE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562DC-39FA-E58D-2F38-81E7AF5D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FA76-D11E-0D27-E873-9D91FC42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DF2FF-359C-6161-FF37-376D161F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9D14-44EB-F5BA-CA34-C2B9E9C0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BF616-D83B-5987-3288-1D022D77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E2B4E-49DC-F50B-B900-E58C0B2D8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07F99-1522-C184-CD49-A695BC29B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D6441-D1E8-8B41-CABD-C3529AA97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F5E7FB-47D9-6987-299C-38B602CA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CD1C2-BAF8-8D7A-77D2-E2A723D6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CB307-40EA-315D-3E88-B913B21C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DBB-8248-1CD2-9209-626C7694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EDB53-A24E-17FF-708A-A9DBFF74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17987-A15F-2691-E55B-EB20A8BB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A0073-21F8-94C2-FF05-43A6A178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C9EC0-B97A-4324-44CE-6DEDA5A7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77C43-97E2-A318-C3B5-C119B4FC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462D7-E5DE-A6E6-26A0-92766C60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B0DC-65BA-975A-79EA-BC631C13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B1128-497F-311D-8B2A-EEC1759C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E9FFF-CEF8-C75B-A17B-634CC0A1F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40FF5-29AF-748F-F681-6B00E174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CC844-3E1B-5F21-F63A-84DFEE74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0ECF2-0AEC-200E-8DB9-7B0502B9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1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30ED-8806-A172-7D41-D47AFDF2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81C96-4EE6-DEC8-7934-E7737D709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9FBC7-9C48-6C98-09EC-4108474E3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66AD4-E9ED-8B13-1818-54DEB1D6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1BDF6-5DD3-C01E-C968-7E62159E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834A8-6D32-CFF4-E52F-017C32AD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C6139-2C2B-5531-3928-48F485CC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DEFA9-E669-BC24-4D15-42DCF1617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B2560-A3EF-EB65-F095-5596E75D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5EF1C-BE4A-4927-978F-20AE8D1F9FE7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20EC-E5E3-39CE-D80A-9D693EC34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B31C1-033D-693B-CE0F-D8E13459E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E1634-99AF-4B9A-973C-BF057A7C6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D063AA-8228-6F58-DCF9-C6D7E9F3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58" y="2454275"/>
            <a:ext cx="5086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A000705-2FB1-7C04-31A5-98A656DA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146" y="1500187"/>
            <a:ext cx="46037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Pack 088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0D761E3-1139-035B-E6C3-5DA4F1F7B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55" y="547687"/>
            <a:ext cx="46037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Welcome to our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FBD349E-6F10-DACB-CC37-FB340F18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230032"/>
            <a:ext cx="460375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Kickoff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49D5C69-BDBC-4BB0-C225-FE0424C2D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467628"/>
            <a:ext cx="68580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Sale runs now through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November 4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, 2025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4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1047A86C-58C6-CFE4-4B07-997DE1D8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210467"/>
            <a:ext cx="2127155" cy="212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0F99F9B8-06F4-0ED7-B5AC-2770FDB53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7" y="1182078"/>
            <a:ext cx="2466975" cy="7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PRIZES!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F506C18-A73B-A0B6-9923-E9237315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49" y="591980"/>
            <a:ext cx="3133725" cy="54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Now Let’s Talk…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2B1AE72-2B21-192C-5C79-A762A049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73" y="4603783"/>
            <a:ext cx="3695700" cy="212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3 PRIZE Packages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Trail’s End,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Amasis MT Pro" panose="02040504050005020304" pitchFamily="18" charset="0"/>
              </a:rPr>
              <a:t>SWFL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Council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&amp; Pack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1D02325-F221-E58A-E84C-32F4AF8C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124" y="277334"/>
            <a:ext cx="5724525" cy="158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Trails End Prizes (by points)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All tracked in APP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Redeemable for Amazon Gift Cards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APP points vs dollars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301AD9A-DB51-24F0-1104-C42134B9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193" y="2233789"/>
            <a:ext cx="5724525" cy="25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SWFL Council Prizes (by dollars)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Patches &amp; Medal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AWESOME Top Seller’s 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($1,300, not 1300 points)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FREE park or event tickets at $1,</a:t>
            </a:r>
            <a:r>
              <a:rPr lang="en-US" altLang="en-US" sz="2000" b="1" dirty="0">
                <a:solidFill>
                  <a:srgbClr val="000000"/>
                </a:solidFill>
                <a:latin typeface="Amasis MT Pro" panose="02040504050005020304" pitchFamily="18" charset="0"/>
              </a:rPr>
              <a:t>6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50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(see insert with order form)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7E53BF2-9CAC-5941-0C69-3FC1043E8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124" y="4831582"/>
            <a:ext cx="5724525" cy="17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Pack 088 Prizes (by dollars)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What? Three levels of Prizes!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Next, we’re going to do a Scout Activity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 discuss our Pack level Prizes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3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2535EC6-3917-CD4F-463E-972237AF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15900"/>
            <a:ext cx="3419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Calling all Scouts…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65BD4665-BC28-0559-06B0-3AB1315F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14" y="1199943"/>
            <a:ext cx="1438274" cy="143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F2E1CA04-1843-EDBE-D34E-FA78B627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826" y="676834"/>
            <a:ext cx="470535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Let’s Plan &amp; Practice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582DE68-4549-07F3-C041-2A233DE1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176" y="705201"/>
            <a:ext cx="463867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&amp; then let’s Play!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D9AB775-3DAF-772F-EC5E-EFC055EC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7" y="1454396"/>
            <a:ext cx="414165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Worksheet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Goal Setting: Do Your Best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Unit Prizes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F2FBD79-5D49-9251-1770-A66450FC4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735" y="1987399"/>
            <a:ext cx="7867807" cy="18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At home, practice your pitch: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Hi!  Would you like to support my Cub Scout Pack?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We’re selling popcorn and collecting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donations for our Troops!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603AB606-F13A-341C-BBD6-BED679CE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35" y="3866262"/>
            <a:ext cx="6858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AND, in addition to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allllll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 of these great prizes…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We do some “pop up” challenges!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3B47FED-985C-DB43-A871-83D08F3F7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37" y="4800041"/>
            <a:ext cx="11100528" cy="18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Let’s kick off this selling season with our first challenge!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And a prize...of course!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Every Scout who logs $200 or more in their APP through wagon or online direct sales in the next 2 weeks,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will earn a super fun prize!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Are you up for the challenge?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DCCE3C9-B1F6-4FF3-BE14-789CA03D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6" b="10426"/>
          <a:stretch>
            <a:fillRect/>
          </a:stretch>
        </p:blipFill>
        <p:spPr bwMode="auto">
          <a:xfrm>
            <a:off x="8220516" y="173036"/>
            <a:ext cx="3127037" cy="310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FFC1E90-CC46-81EA-75A0-72473C326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3" y="1208824"/>
            <a:ext cx="9563725" cy="26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Scouts...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have fun &amp; are excited for prizes.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learn to make eye contact.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use their manners.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come out of their shell &amp; grow.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are okay with someone saying No and they will thank them anyway.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will witness generosity like they have never seen.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will get positive reinforcement from customers telling them they are doing a great job.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FC38E56-E75A-EC12-C446-6D6A6E55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3" y="3947544"/>
            <a:ext cx="6962775" cy="241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This fundraiser is going to be a HUGE success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that all of our Scouts will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benefit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both financially &amp; in life skills.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The key is TEAMWORK!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63D71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63D71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THANK YOU for your commitment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 to our great Pack 088!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FECE265-9B71-A0AC-DC3C-E31036B8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2" y="349253"/>
            <a:ext cx="4953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63D71"/>
                </a:solidFill>
                <a:effectLst/>
                <a:latin typeface="Amasis MT Pro" panose="02040504050005020304" pitchFamily="18" charset="0"/>
              </a:rPr>
              <a:t>Throughout this fundraiser...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FF4DDF1-49D2-5635-F73C-8103653D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636" y="4731909"/>
            <a:ext cx="5403485" cy="20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Parents,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Let’s get that APP downloaded 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your shifts claimed.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 Scouts,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Let’s play some Popcorn Games!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2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646846C-61EB-4AF9-45AC-DF1BF4947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062141"/>
            <a:ext cx="3810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773E18"/>
                </a:solidFill>
                <a:effectLst/>
                <a:latin typeface="Amasis MT Pro" panose="02040504050005020304" pitchFamily="18" charset="0"/>
              </a:rPr>
              <a:t>WHY do we sell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773E18"/>
                </a:solidFill>
                <a:effectLst/>
                <a:latin typeface="Amasis MT Pro" panose="02040504050005020304" pitchFamily="18" charset="0"/>
              </a:rPr>
              <a:t>Popcorn?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0BB5991-8923-AA25-9A6A-6FBA671C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73" y="2444021"/>
            <a:ext cx="6382010" cy="402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4A86E8"/>
                </a:solidFill>
                <a:effectLst/>
                <a:latin typeface="Amasis MT Pro" panose="02040504050005020304" pitchFamily="18" charset="0"/>
              </a:rPr>
              <a:t>To make our Pack 088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4A86E8"/>
                </a:solidFill>
                <a:effectLst/>
                <a:latin typeface="Amasis MT Pro" panose="02040504050005020304" pitchFamily="18" charset="0"/>
              </a:rPr>
              <a:t>program the best that it can be!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4A86E8"/>
                </a:solidFill>
                <a:effectLst/>
                <a:latin typeface="Amasis MT Pro" panose="02040504050005020304" pitchFamily="18" charset="0"/>
              </a:rPr>
              <a:t>We use TEAMWORK to fund our Cub Scout program for the ENTIRE year!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Amasis MT Pro" panose="02040504050005020304" pitchFamily="18" charset="0"/>
              </a:rPr>
              <a:t>We use our commissions to buy all the things: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Amasis MT Pro" panose="02040504050005020304" pitchFamily="18" charset="0"/>
              </a:rPr>
              <a:t>awards, den supplies, trailer supplies, derby cars, pizza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Amasis MT Pro" panose="02040504050005020304" pitchFamily="18" charset="0"/>
              </a:rPr>
              <a:t>parties, donuts, rockets and so much more!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rgbClr val="660000"/>
                </a:solidFill>
                <a:effectLst/>
                <a:latin typeface="Amasis MT Pro" panose="02040504050005020304" pitchFamily="18" charset="0"/>
              </a:rPr>
              <a:t>We don’t charge ANY dues…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masis MT Pro" panose="02040504050005020304" pitchFamily="18" charset="0"/>
              </a:rPr>
              <a:t>We Sell Popcorn.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182005D-A935-E4F2-A36E-F2A698F3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84279"/>
            <a:ext cx="1963737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B2DD3798-E557-FEAB-A59A-D49C9838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466" y="767464"/>
            <a:ext cx="4901785" cy="5323071"/>
          </a:xfrm>
          <a:prstGeom prst="rect">
            <a:avLst/>
          </a:prstGeom>
          <a:noFill/>
          <a:ln w="254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Popcorn also supports our COUNCIL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And we ALL make up our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local SWFL council.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masis MT Pro" panose="02040504050005020304" pitchFamily="18" charset="0"/>
              </a:rPr>
              <a:t>When you go to an event at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masis MT Pro" panose="02040504050005020304" pitchFamily="18" charset="0"/>
              </a:rPr>
              <a:t>Camp Miles &amp; Camp Flying Eagle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masis MT Pro" panose="02040504050005020304" pitchFamily="18" charset="0"/>
              </a:rPr>
              <a:t>your Scout will enjoy: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Shooting Sports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Archery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Boating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Rock Wall Climbing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Swimming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so much more!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masis MT Pro" panose="02040504050005020304" pitchFamily="18" charset="0"/>
              </a:rPr>
              <a:t>When our Pack sells Popcorn everyone wins!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F023C99-4759-951D-2E63-D8DB57217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43" y="1652587"/>
            <a:ext cx="305752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4D1933"/>
                </a:solidFill>
                <a:effectLst/>
                <a:latin typeface="Amasis MT Pro" panose="02040504050005020304" pitchFamily="18" charset="0"/>
              </a:rPr>
              <a:t>HOW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4D1933"/>
                </a:solidFill>
                <a:effectLst/>
                <a:latin typeface="Amasis MT Pro" panose="02040504050005020304" pitchFamily="18" charset="0"/>
              </a:rPr>
              <a:t>do we sell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4D1933"/>
                </a:solidFill>
                <a:effectLst/>
                <a:latin typeface="Amasis MT Pro" panose="02040504050005020304" pitchFamily="18" charset="0"/>
              </a:rPr>
              <a:t>Popcorn?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E97B903-39E8-A189-39AA-BD7BD870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794" y="222250"/>
            <a:ext cx="6835775" cy="66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Storefront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(Show &amp; Sell)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D1933"/>
                </a:solidFill>
                <a:effectLst/>
                <a:latin typeface="Amasis MT Pro" panose="02040504050005020304" pitchFamily="18" charset="0"/>
              </a:rPr>
              <a:t>table set up in the front of store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D1933"/>
                </a:solidFill>
                <a:effectLst/>
                <a:latin typeface="Amasis MT Pro" panose="02040504050005020304" pitchFamily="18" charset="0"/>
              </a:rPr>
              <a:t>with product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4D1933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</a:b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Wagon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(Take Orders)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C1130"/>
                </a:solidFill>
                <a:effectLst/>
                <a:latin typeface="Amasis MT Pro" panose="02040504050005020304" pitchFamily="18" charset="0"/>
              </a:rPr>
              <a:t>you take the order, collect money 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C1130"/>
                </a:solidFill>
                <a:effectLst/>
                <a:latin typeface="Amasis MT Pro" panose="02040504050005020304" pitchFamily="18" charset="0"/>
              </a:rPr>
              <a:t>hand deliver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C1130"/>
                </a:solidFill>
                <a:effectLst/>
                <a:latin typeface="Amasis MT Pro" panose="02040504050005020304" pitchFamily="18" charset="0"/>
              </a:rPr>
              <a:t>product to your customers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C1130"/>
                </a:solidFill>
                <a:effectLst/>
                <a:latin typeface="Amasis MT Pro" panose="02040504050005020304" pitchFamily="18" charset="0"/>
              </a:rPr>
              <a:t>in November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</a:b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Online Direct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masis MT Pro" panose="02040504050005020304" pitchFamily="18" charset="0"/>
              </a:rPr>
              <a:t>(Online)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C1130"/>
                </a:solidFill>
                <a:effectLst/>
                <a:latin typeface="Amasis MT Pro" panose="02040504050005020304" pitchFamily="18" charset="0"/>
              </a:rPr>
              <a:t>direct customers to your online account,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C1130"/>
                </a:solidFill>
                <a:effectLst/>
                <a:latin typeface="Amasis MT Pro" panose="02040504050005020304" pitchFamily="18" charset="0"/>
              </a:rPr>
              <a:t>Trail’s End ships the order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4C1130"/>
                </a:solidFill>
                <a:effectLst/>
                <a:latin typeface="Amasis MT Pro" panose="02040504050005020304" pitchFamily="18" charset="0"/>
              </a:rPr>
              <a:t>directly to the customer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B79F513-4280-5468-1F44-B0DE17B4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1" y="3540125"/>
            <a:ext cx="24193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5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C044032-2CA0-4293-2DC4-9E1EECCF3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370" y="618624"/>
            <a:ext cx="263842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Storefronts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EDD097F-C7CD-F641-0E38-9200F2BDD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9" y="1735707"/>
            <a:ext cx="12067082" cy="482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masis MT Pro" panose="02040504050005020304" pitchFamily="18" charset="0"/>
              </a:rPr>
              <a:t>4 Locations: Bass Pro Shops, Publix, Lowe’s &amp; Walmart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masis MT Pro" panose="02040504050005020304" pitchFamily="18" charset="0"/>
              </a:rPr>
              <a:t>6 Saturdays: Aug 31, Sept 7,14 ,21 &amp; Oct 5, 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masis MT Pro" panose="02040504050005020304" pitchFamily="18" charset="0"/>
              </a:rPr>
              <a:t>5, 2 hour shifts per location &amp; 1-2 Scouts per shift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masis MT Pro" panose="02040504050005020304" pitchFamily="18" charset="0"/>
              </a:rPr>
              <a:t>4 shifts per scout = only 8 hours of your time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masis MT Pro" panose="02040504050005020304" pitchFamily="18" charset="0"/>
              </a:rPr>
              <a:t>100% participation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masis MT Pro" panose="02040504050005020304" pitchFamily="18" charset="0"/>
              </a:rPr>
              <a:t>Teamwork, makes the dream work!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7764C974-564E-EE78-E28D-9BCD4834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707" y="324821"/>
            <a:ext cx="1565542" cy="10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8F3CBAE-999A-3D59-8045-600D411A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11" y="448578"/>
            <a:ext cx="1806194" cy="8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280F6F0E-6DB6-2657-A939-C24BE958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-2016" r="23225"/>
          <a:stretch>
            <a:fillRect/>
          </a:stretch>
        </p:blipFill>
        <p:spPr bwMode="auto">
          <a:xfrm>
            <a:off x="6147135" y="301974"/>
            <a:ext cx="110664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55C0A3B-289E-C931-BD06-61656700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9219" r="11946" b="32195"/>
          <a:stretch>
            <a:fillRect/>
          </a:stretch>
        </p:blipFill>
        <p:spPr bwMode="auto">
          <a:xfrm>
            <a:off x="7253782" y="580007"/>
            <a:ext cx="2092928" cy="63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8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9D9D5D8-8D2E-7FEA-50EE-DD46883959E5}"/>
              </a:ext>
            </a:extLst>
          </p:cNvPr>
          <p:cNvGrpSpPr/>
          <p:nvPr/>
        </p:nvGrpSpPr>
        <p:grpSpPr>
          <a:xfrm>
            <a:off x="503096" y="0"/>
            <a:ext cx="6248400" cy="6241138"/>
            <a:chOff x="304800" y="114691"/>
            <a:chExt cx="6248400" cy="6241138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4D5B1DD8-088E-FAA7-EE70-74D053D54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114691"/>
              <a:ext cx="6248400" cy="67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masis MT Pro" panose="02040504050005020304" pitchFamily="18" charset="0"/>
                </a:rPr>
                <a:t>Storefront Product Line Up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7203F1D7-134B-71DB-254D-2E3F006736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0" r="17627"/>
            <a:stretch>
              <a:fillRect/>
            </a:stretch>
          </p:blipFill>
          <p:spPr bwMode="auto">
            <a:xfrm>
              <a:off x="2357596" y="1213341"/>
              <a:ext cx="1190625" cy="167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117CA1D2-0407-A042-78D0-AB87E1B03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235" y="1459512"/>
              <a:ext cx="1457325" cy="205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AC13B118-1D26-6A61-0B1E-C73E2C02A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r="15726"/>
            <a:stretch>
              <a:fillRect/>
            </a:stretch>
          </p:blipFill>
          <p:spPr bwMode="auto">
            <a:xfrm>
              <a:off x="480467" y="1127080"/>
              <a:ext cx="1571625" cy="217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127" name="Picture 7">
              <a:extLst>
                <a:ext uri="{FF2B5EF4-FFF2-40B4-BE49-F238E27FC236}">
                  <a16:creationId xmlns:a16="http://schemas.microsoft.com/office/drawing/2014/main" id="{01B1702F-FC5E-0A6B-1F39-6729F316E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67" y="3785595"/>
              <a:ext cx="1711875" cy="128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" name="Text Box 8">
              <a:extLst>
                <a:ext uri="{FF2B5EF4-FFF2-40B4-BE49-F238E27FC236}">
                  <a16:creationId xmlns:a16="http://schemas.microsoft.com/office/drawing/2014/main" id="{00A6FBDA-D8E4-9881-2681-2945BF45F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27" y="5410304"/>
              <a:ext cx="3897443" cy="94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masis MT Pro" panose="02040504050005020304" pitchFamily="18" charset="0"/>
                </a:rPr>
                <a:t>Tried and True...we already know these products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masis MT Pro" panose="02040504050005020304" pitchFamily="18" charset="0"/>
                </a:rPr>
                <a:t>are winners!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CE89EC-84E8-6B18-D1BF-1CBDB9FD04CC}"/>
              </a:ext>
            </a:extLst>
          </p:cNvPr>
          <p:cNvGrpSpPr/>
          <p:nvPr/>
        </p:nvGrpSpPr>
        <p:grpSpPr>
          <a:xfrm>
            <a:off x="5166142" y="638437"/>
            <a:ext cx="6848475" cy="6065575"/>
            <a:chOff x="5166142" y="638437"/>
            <a:chExt cx="6848475" cy="6065575"/>
          </a:xfrm>
        </p:grpSpPr>
        <p:pic>
          <p:nvPicPr>
            <p:cNvPr id="5129" name="Picture 9">
              <a:extLst>
                <a:ext uri="{FF2B5EF4-FFF2-40B4-BE49-F238E27FC236}">
                  <a16:creationId xmlns:a16="http://schemas.microsoft.com/office/drawing/2014/main" id="{1C00C643-5DE8-93F2-9D23-CCF79097F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4" t="7762" r="43300" b="51425"/>
            <a:stretch>
              <a:fillRect/>
            </a:stretch>
          </p:blipFill>
          <p:spPr bwMode="auto">
            <a:xfrm>
              <a:off x="5887741" y="5451578"/>
              <a:ext cx="1489075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F2A40309-8887-C8AD-1C92-152D9E7EF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503" y="638437"/>
              <a:ext cx="1304925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131" name="Picture 11">
              <a:extLst>
                <a:ext uri="{FF2B5EF4-FFF2-40B4-BE49-F238E27FC236}">
                  <a16:creationId xmlns:a16="http://schemas.microsoft.com/office/drawing/2014/main" id="{615EA073-75D7-9C1C-CBF2-9854BB8AE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7398" y="5186914"/>
              <a:ext cx="14382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Text Box 12">
              <a:extLst>
                <a:ext uri="{FF2B5EF4-FFF2-40B4-BE49-F238E27FC236}">
                  <a16:creationId xmlns:a16="http://schemas.microsoft.com/office/drawing/2014/main" id="{B935A2E2-42A2-68BB-1DC9-749618922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4449" y="2844800"/>
              <a:ext cx="4738688" cy="3859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Supports our Pack financially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the same way selling a bag of popcorn does,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but instead of the customer purchasing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popcorn for themselves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they make a donation in ANY amount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($1-$100+) and that money is used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collectively purchase popcorn that is delivered:  locally, across the US and to bases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overseas for our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Troops, Veterans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masis MT Pro" panose="02040504050005020304" pitchFamily="18" charset="0"/>
                </a:rPr>
                <a:t>First Responders.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13">
              <a:extLst>
                <a:ext uri="{FF2B5EF4-FFF2-40B4-BE49-F238E27FC236}">
                  <a16:creationId xmlns:a16="http://schemas.microsoft.com/office/drawing/2014/main" id="{39A41149-914B-9850-F620-39902D034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142" y="2025364"/>
              <a:ext cx="6848475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masis MT Pro" panose="02040504050005020304" pitchFamily="18" charset="0"/>
                </a:rPr>
                <a:t>Heroes &amp; Helpers Donations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A jar of popcorn with a label&#10;&#10;AI-generated content may be incorrect.">
            <a:extLst>
              <a:ext uri="{FF2B5EF4-FFF2-40B4-BE49-F238E27FC236}">
                <a16:creationId xmlns:a16="http://schemas.microsoft.com/office/drawing/2014/main" id="{E8E529C7-F4FB-BE55-C6A5-EFA0AFDEF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23" y="3743623"/>
            <a:ext cx="1205050" cy="12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7140D59-661C-A2A6-A49B-716C8E15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691160"/>
            <a:ext cx="19526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masis MT Pro" panose="02040504050005020304" pitchFamily="18" charset="0"/>
              </a:rPr>
              <a:t>Wagon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masis MT Pro" panose="02040504050005020304" pitchFamily="18" charset="0"/>
              </a:rPr>
              <a:t>Sales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4A078D76-58EE-BAC0-A294-4F510093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0"/>
            <a:ext cx="115093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B699FC9-5C30-55A9-A193-FCA093B3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77" y="2055421"/>
            <a:ext cx="5451423" cy="444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 take the order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 collect payment at time of order-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Cash, Check (made out to Pack 088) or Credit Card through the Trails End APP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 may use Paper Order Form as a SALES AID, but you must input all Wagon Sales into App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(even if you initially took them on paper)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 hand deliver the order to your customer in late November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FCFAA17-5545-5486-A4DE-97F787F44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124" y="4663373"/>
            <a:ext cx="299085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masis MT Pro" panose="02040504050005020304" pitchFamily="18" charset="0"/>
              </a:rPr>
              <a:t>All Wagon Sale Orders &amp; money must be turned in by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masis MT Pro" panose="02040504050005020304" pitchFamily="18" charset="0"/>
              </a:rPr>
              <a:t>October 28th, 2024.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176DDDD3-AEA3-0A8B-3224-A47CB46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436" r="1653" b="937"/>
          <a:stretch>
            <a:fillRect/>
          </a:stretch>
        </p:blipFill>
        <p:spPr bwMode="auto">
          <a:xfrm>
            <a:off x="7578992" y="361950"/>
            <a:ext cx="2749113" cy="424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4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5851C52-12C7-22BB-33A7-1BFA62685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619250"/>
            <a:ext cx="32575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Online Direct Sales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6CBCD35-F489-87B1-46BF-0CBE82177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3" y="3429000"/>
            <a:ext cx="68326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 direct customers to your personal popcorn page through the Trail’s End APP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Customers place their order online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Trail’s End delivers the order to your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customer in about 7 days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•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Shipping is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masis MT Pro" panose="02040504050005020304" pitchFamily="18" charset="0"/>
              </a:rPr>
              <a:t>FREE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on all orders over $65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This is the EASIEST way to sell!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D60E368-FCCA-BAE1-C6D0-3FB11E5A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46" y="437356"/>
            <a:ext cx="1892300" cy="27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4832F7D3-0CEB-D900-55A6-C55025F2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17" y="437356"/>
            <a:ext cx="18923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81612B3B-3FEB-279E-A9A3-1EF06F36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579" y="4304675"/>
            <a:ext cx="31527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Online Direct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also offers additional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products not available through Storefront or Wagon Sales.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Honey Roasted Peanuts, Trail Mix &amp; more!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1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C9D63CC-02DF-CCDE-DBE8-19BF41F6C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4" y="585017"/>
            <a:ext cx="6832601" cy="56879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Symbol" panose="05050102010706020507" pitchFamily="18" charset="2"/>
              <a:buChar char="¨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Ask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EVERYONE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you know to support you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Symbol" panose="05050102010706020507" pitchFamily="18" charset="2"/>
              <a:buChar char="¨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We have bags of popcorn that start at $15.  We also accept heroes and helpers donations in any amount.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No donation is too small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Symbol" panose="05050102010706020507" pitchFamily="18" charset="2"/>
              <a:buChar char="¨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Text and call your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family and friends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Symbol" panose="05050102010706020507" pitchFamily="18" charset="2"/>
              <a:buChar char="¨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Create signs with QR codes for parents workplaces or to hang at the clubhouse in your community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Symbol" panose="05050102010706020507" pitchFamily="18" charset="2"/>
              <a:buChar char="¨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Create a sign with a bucket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asking for heroes and helpers donations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at your workplace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Symbol" panose="05050102010706020507" pitchFamily="18" charset="2"/>
              <a:buChar char="¨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Go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door to door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in your neighborhood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or desk to desk at parents office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800"/>
              <a:buFont typeface="Symbol" panose="05050102010706020507" pitchFamily="18" charset="2"/>
              <a:buChar char="¨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Go claim your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4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storefront shifts!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Do Your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Best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!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B04EE29-00A9-838E-F9EE-CF3F3F6C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5" y="3282846"/>
            <a:ext cx="4727614" cy="31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6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7C30B51-3C7C-59F3-E95D-DBFE344C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" y="2837254"/>
            <a:ext cx="325755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Ohmigosh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How do I use the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4294B"/>
                </a:solidFill>
                <a:effectLst/>
                <a:latin typeface="Amasis MT Pro" panose="02040504050005020304" pitchFamily="18" charset="0"/>
              </a:rPr>
              <a:t> Trail’s End APP?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CF9492A-3CD6-EE3A-BAB0-0B5AA1558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286" y="311957"/>
            <a:ext cx="6832600" cy="632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Let’s start here!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Download Trail’s End APP: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Text APP to 62771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If you already have the app,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it is the same log in &amp; password as last year.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Once you are signed in: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1.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Tap 3 lines in upper left-hand corner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Amasis MT Pro" panose="02040504050005020304" pitchFamily="18" charset="0"/>
              </a:rPr>
              <a:t>2.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Tap Manage Page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masis MT Pro" panose="02040504050005020304" pitchFamily="18" charset="0"/>
              </a:rPr>
              <a:t>3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" panose="020405040500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Fill in ‘About Me’, choose your favorite product, upload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photos and a picture of your Scout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4. Share your page:  is at the bottom of Manage Page.  This is where you can text, copy or post it directly to social media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accounts you use on your phone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5. Text it to yourself or ‘Visit My Page’ to see if you’re happy with the way it looks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Amasis MT Pro" panose="02040504050005020304" pitchFamily="18" charset="0"/>
              </a:rPr>
              <a:t>6. There are lots of great training videos in the APP.  From the Menu, choose Training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masis MT Pro" panose="020405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BBB8774-0A7F-C161-E5B5-401A0FA5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8118" r="4430" b="13968"/>
          <a:stretch>
            <a:fillRect/>
          </a:stretch>
        </p:blipFill>
        <p:spPr bwMode="auto">
          <a:xfrm>
            <a:off x="1241880" y="311957"/>
            <a:ext cx="203517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199BB825-7C73-5AEF-21CC-7CA92DA7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38" y="4429100"/>
            <a:ext cx="3257550" cy="177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THE EASIEST WAY TO LEARN THE APP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IS TO GO IN 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" panose="02040504050005020304" pitchFamily="18" charset="0"/>
              </a:rPr>
              <a:t>PLAY WITH IT!</a:t>
            </a:r>
          </a:p>
        </p:txBody>
      </p:sp>
    </p:spTree>
    <p:extLst>
      <p:ext uri="{BB962C8B-B14F-4D97-AF65-F5344CB8AC3E}">
        <p14:creationId xmlns:p14="http://schemas.microsoft.com/office/powerpoint/2010/main" val="170602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1168</Words>
  <Application>Microsoft Office PowerPoint</Application>
  <PresentationFormat>Widescreen</PresentationFormat>
  <Paragraphs>201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Amasis MT Pro</vt:lpstr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Hoffman</dc:creator>
  <cp:lastModifiedBy>James Giles</cp:lastModifiedBy>
  <cp:revision>4</cp:revision>
  <dcterms:created xsi:type="dcterms:W3CDTF">2024-07-11T13:49:29Z</dcterms:created>
  <dcterms:modified xsi:type="dcterms:W3CDTF">2025-07-30T16:43:06Z</dcterms:modified>
</cp:coreProperties>
</file>