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6"/>
  </p:notesMasterIdLst>
  <p:sldIdLst>
    <p:sldId id="256" r:id="rId5"/>
    <p:sldId id="2107" r:id="rId6"/>
    <p:sldId id="1682" r:id="rId7"/>
    <p:sldId id="2108" r:id="rId8"/>
    <p:sldId id="1775" r:id="rId9"/>
    <p:sldId id="2123" r:id="rId10"/>
    <p:sldId id="2120" r:id="rId11"/>
    <p:sldId id="2109" r:id="rId12"/>
    <p:sldId id="2141" r:id="rId13"/>
    <p:sldId id="2110" r:id="rId14"/>
    <p:sldId id="2111" r:id="rId15"/>
    <p:sldId id="2148" r:id="rId16"/>
    <p:sldId id="2149" r:id="rId17"/>
    <p:sldId id="2065" r:id="rId18"/>
    <p:sldId id="2076" r:id="rId19"/>
    <p:sldId id="2150" r:id="rId20"/>
    <p:sldId id="2151" r:id="rId21"/>
    <p:sldId id="2097" r:id="rId22"/>
    <p:sldId id="2152" r:id="rId23"/>
    <p:sldId id="2103" r:id="rId24"/>
    <p:sldId id="2135" r:id="rId25"/>
    <p:sldId id="2136" r:id="rId26"/>
    <p:sldId id="2137" r:id="rId27"/>
    <p:sldId id="2139" r:id="rId28"/>
    <p:sldId id="1748" r:id="rId29"/>
    <p:sldId id="2104" r:id="rId30"/>
    <p:sldId id="2140" r:id="rId31"/>
    <p:sldId id="2063" r:id="rId32"/>
    <p:sldId id="1731" r:id="rId33"/>
    <p:sldId id="2144" r:id="rId34"/>
    <p:sldId id="2054" r:id="rId35"/>
    <p:sldId id="2093" r:id="rId36"/>
    <p:sldId id="2092" r:id="rId37"/>
    <p:sldId id="1685" r:id="rId38"/>
    <p:sldId id="293" r:id="rId39"/>
    <p:sldId id="2125" r:id="rId40"/>
    <p:sldId id="2146" r:id="rId41"/>
    <p:sldId id="2100" r:id="rId42"/>
    <p:sldId id="2147" r:id="rId43"/>
    <p:sldId id="1619" r:id="rId44"/>
    <p:sldId id="2101" r:id="rId45"/>
  </p:sldIdLst>
  <p:sldSz cx="12192000" cy="6858000"/>
  <p:notesSz cx="9144000" cy="69802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E07CF4"/>
    <a:srgbClr val="EE3645"/>
    <a:srgbClr val="000000"/>
    <a:srgbClr val="0013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4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50223"/>
          </a:xfrm>
          <a:prstGeom prst="rect">
            <a:avLst/>
          </a:prstGeom>
        </p:spPr>
        <p:txBody>
          <a:bodyPr vert="horz" lIns="91408" tIns="45704" rIns="91408" bIns="45704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5" y="0"/>
            <a:ext cx="3962400" cy="350223"/>
          </a:xfrm>
          <a:prstGeom prst="rect">
            <a:avLst/>
          </a:prstGeom>
        </p:spPr>
        <p:txBody>
          <a:bodyPr vert="horz" lIns="91408" tIns="45704" rIns="91408" bIns="45704" rtlCol="0"/>
          <a:lstStyle>
            <a:lvl1pPr algn="r">
              <a:defRPr sz="1300"/>
            </a:lvl1pPr>
          </a:lstStyle>
          <a:p>
            <a:fld id="{901F6B00-86B5-48C6-96B1-EAE9B38846EC}" type="datetimeFigureOut">
              <a:rPr lang="en-US" smtClean="0"/>
              <a:t>8/26/2022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78088" y="873125"/>
            <a:ext cx="4187825" cy="2355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8" tIns="45704" rIns="91408" bIns="4570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59241"/>
            <a:ext cx="7315200" cy="2748469"/>
          </a:xfrm>
          <a:prstGeom prst="rect">
            <a:avLst/>
          </a:prstGeom>
        </p:spPr>
        <p:txBody>
          <a:bodyPr vert="horz" lIns="91408" tIns="45704" rIns="91408" bIns="4570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30016"/>
            <a:ext cx="3962400" cy="350222"/>
          </a:xfrm>
          <a:prstGeom prst="rect">
            <a:avLst/>
          </a:prstGeom>
        </p:spPr>
        <p:txBody>
          <a:bodyPr vert="horz" lIns="91408" tIns="45704" rIns="91408" bIns="45704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5" y="6630016"/>
            <a:ext cx="3962400" cy="350222"/>
          </a:xfrm>
          <a:prstGeom prst="rect">
            <a:avLst/>
          </a:prstGeom>
        </p:spPr>
        <p:txBody>
          <a:bodyPr vert="horz" lIns="91408" tIns="45704" rIns="91408" bIns="45704" rtlCol="0" anchor="b"/>
          <a:lstStyle>
            <a:lvl1pPr algn="r">
              <a:defRPr sz="1300"/>
            </a:lvl1pPr>
          </a:lstStyle>
          <a:p>
            <a:fld id="{0DF9A8A1-FEEE-4151-A433-E887B93F56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359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3ACBA-7193-48F5-98FB-7F56D33FBCB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9759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791FF-C923-458E-AF57-EC41761F63C4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713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10038" y="381000"/>
            <a:ext cx="3400425" cy="19129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369929">
              <a:defRPr/>
            </a:pPr>
            <a:r>
              <a:rPr lang="en-US" sz="3900" dirty="0"/>
              <a:t>1-2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0065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8:notes"/>
          <p:cNvSpPr txBox="1">
            <a:spLocks noGrp="1"/>
          </p:cNvSpPr>
          <p:nvPr>
            <p:ph type="body" idx="1"/>
          </p:nvPr>
        </p:nvSpPr>
        <p:spPr>
          <a:xfrm>
            <a:off x="930910" y="3379868"/>
            <a:ext cx="7447280" cy="2765346"/>
          </a:xfrm>
          <a:prstGeom prst="rect">
            <a:avLst/>
          </a:prstGeom>
        </p:spPr>
        <p:txBody>
          <a:bodyPr spcFirstLastPara="1" wrap="square" lIns="92575" tIns="46275" rIns="92575" bIns="46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3ACBA-7193-48F5-98FB-7F56D33FBCB5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426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3ACBA-7193-48F5-98FB-7F56D33FBCB5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5280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44725" y="522288"/>
            <a:ext cx="4652963" cy="26177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/>
              <a:t>Update dates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0920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3ACBA-7193-48F5-98FB-7F56D33FBCB5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598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3ACBA-7193-48F5-98FB-7F56D33FBCB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449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5D3BF3-D352-46FC-8343-31F56E6730E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402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5D3BF3-D352-46FC-8343-31F56E6730E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295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3ACBA-7193-48F5-98FB-7F56D33FBCB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866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3ACBA-7193-48F5-98FB-7F56D33FBCB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651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78088" y="873125"/>
            <a:ext cx="4187825" cy="2355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include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3ACBA-7193-48F5-98FB-7F56D33FBCB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882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791FF-C923-458E-AF57-EC41761F63C4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457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78088" y="873125"/>
            <a:ext cx="4187825" cy="2355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include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3ACBA-7193-48F5-98FB-7F56D33FBCB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338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4FF4A-7E97-462B-9BA2-A9A44B4297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0E5E5A-A275-4FAD-A25B-B17C69ABE6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2F16DC-D92D-4A6F-AA42-180D9A914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68986-6867-46DF-B9DC-AC67C7B4336F}" type="datetimeFigureOut">
              <a:rPr lang="en-US" smtClean="0"/>
              <a:t>8/26/2022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B73D5-5DFF-44C5-B801-B1288457F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2139F-B2B1-4F80-BA82-92C041EC3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D8005-5A36-48DF-9617-5FE36619BB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634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ACC4A-08DF-47D8-81C7-E3C2D5AC3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7B386A-E56E-4FAD-9C72-DBC00DB349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0D02D-6088-4B81-9FEA-82E3B91CB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68986-6867-46DF-B9DC-AC67C7B4336F}" type="datetimeFigureOut">
              <a:rPr lang="en-US" smtClean="0"/>
              <a:t>8/26/2022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3BDBB-360D-4FA5-928F-3808E31F9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DA2BC-EDDA-454D-91C6-135128B81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D8005-5A36-48DF-9617-5FE36619BB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418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73D84B-9134-4022-B9F7-D03BF57C85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A9B35-64E9-414F-A3A2-7E577EB537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FE1A8-3784-4ED8-B2FC-291A42249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68986-6867-46DF-B9DC-AC67C7B4336F}" type="datetimeFigureOut">
              <a:rPr lang="en-US" smtClean="0"/>
              <a:t>8/26/2022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E7FEB-F0E6-44BB-B2BE-C4375719A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09C3A2-F190-4EF7-AE2E-3BDB23FB5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D8005-5A36-48DF-9617-5FE36619BB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043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F5373-F4DC-402F-86A5-F0B17B4BD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71535-2957-41F8-9199-786E7AF699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B6D8F8-AB22-4621-94CF-20C22AE1A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68986-6867-46DF-B9DC-AC67C7B4336F}" type="datetimeFigureOut">
              <a:rPr lang="en-US" smtClean="0"/>
              <a:t>8/26/2022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AB1A24-8A25-414F-9084-1E345A313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78DB44-2879-4CC3-ABF9-6CC9AB062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D8005-5A36-48DF-9617-5FE36619BB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158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BDF18-6000-4A20-B30C-13577E947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4F334E-BAB6-4538-9C7C-C2B13DE055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C7E15-6243-4471-9D6D-AE417BF41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68986-6867-46DF-B9DC-AC67C7B4336F}" type="datetimeFigureOut">
              <a:rPr lang="en-US" smtClean="0"/>
              <a:t>8/26/2022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E7392C-6B3A-4DCB-A5FE-74D156D0B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4B0F0-652F-43AF-B338-74F8AD215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D8005-5A36-48DF-9617-5FE36619BB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409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582EB-57B9-4D82-B7FC-D83026A96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FA066-AEEF-4F0E-8E06-3926DC6BB6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284895-5D7E-48F7-A1D8-8EBAD335FF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27FB4A-112C-4004-91D7-A48629073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68986-6867-46DF-B9DC-AC67C7B4336F}" type="datetimeFigureOut">
              <a:rPr lang="en-US" smtClean="0"/>
              <a:t>8/26/2022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55078A-B37B-45D4-9D4A-7D40A2BE0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3647A-AC4A-4638-8B28-876281FE0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D8005-5A36-48DF-9617-5FE36619BB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610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3AC60-FDE3-4567-946B-5B4F01EB1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AA39D-551A-49E6-97E0-9A7318EAD8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E74E96-C14B-4B14-9443-B423F1F396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BD8F56-199C-4867-BE5A-13849CB0C2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DBF96A-1781-474F-B903-5B2A8C4690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D17FDE-0FF5-4B04-B83E-1623193B4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68986-6867-46DF-B9DC-AC67C7B4336F}" type="datetimeFigureOut">
              <a:rPr lang="en-US" smtClean="0"/>
              <a:t>8/26/2022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7BD68B-A444-4DE1-9AF8-8017B56E5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907B32-E81D-4135-9115-F7D830001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D8005-5A36-48DF-9617-5FE36619BB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677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82D9F-D1FB-4E3D-A2FE-82B035E7A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DF9AFC-2D2D-49FA-8B2A-C4C6E03E8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68986-6867-46DF-B9DC-AC67C7B4336F}" type="datetimeFigureOut">
              <a:rPr lang="en-US" smtClean="0"/>
              <a:t>8/26/2022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E989D1-E04A-4DA9-B4A9-1E70216C6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2D8D16-B18C-4567-8A40-C09CDA7D2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D8005-5A36-48DF-9617-5FE36619BB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92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CCCF73-2A43-44C8-A041-B3081F953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68986-6867-46DF-B9DC-AC67C7B4336F}" type="datetimeFigureOut">
              <a:rPr lang="en-US" smtClean="0"/>
              <a:t>8/26/2022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ED7F29-C92A-494F-9F7D-9EE3055CA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195608-7EED-41DE-A7CB-4FEA10217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D8005-5A36-48DF-9617-5FE36619BB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151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D6BA1-3C6C-4AD6-8B38-607A0E90B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F89E3-2319-4EFC-AAFF-27DA5294A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48C09A-F7F7-4031-86BC-EF4CF85E5E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46D6D-76B2-4726-B41A-C94101E6C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68986-6867-46DF-B9DC-AC67C7B4336F}" type="datetimeFigureOut">
              <a:rPr lang="en-US" smtClean="0"/>
              <a:t>8/26/2022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F2C31B-F43E-48B1-90FF-55E126516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79F71D-604C-4431-B743-289EA60A4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D8005-5A36-48DF-9617-5FE36619BB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278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918FD-E6AC-4A1B-B80D-E83C5BCDF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39F63F-F175-488E-98EE-EDE3E913B4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9BE907-55FB-4330-BB94-29206A1820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B3BADA-59E3-4090-AFF4-86D591512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68986-6867-46DF-B9DC-AC67C7B4336F}" type="datetimeFigureOut">
              <a:rPr lang="en-US" smtClean="0"/>
              <a:t>8/26/2022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41D355-3543-4944-91FC-FD7B2929E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F05170-A314-447B-850F-F87066CA9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D8005-5A36-48DF-9617-5FE36619BB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720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8465E5-F2D7-48D6-9277-289009708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FCBECF-C7E1-4D52-97FF-8A26CE085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113EB-A3E4-4A18-9A51-06E3ECF74C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68986-6867-46DF-B9DC-AC67C7B4336F}" type="datetimeFigureOut">
              <a:rPr lang="en-US" smtClean="0"/>
              <a:t>8/26/2022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3BF80-0F0C-4C55-88AA-F7EDAB4015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6A096-F092-4736-B60C-DDD9E42679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D8005-5A36-48DF-9617-5FE36619BB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661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5wc_p4sW6_MQjL25nzFdlA/videos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J6sAzOv6zfY?feature=oembed" TargetMode="External"/><Relationship Id="rId6" Type="http://schemas.openxmlformats.org/officeDocument/2006/relationships/image" Target="../media/image28.png"/><Relationship Id="rId5" Type="http://schemas.openxmlformats.org/officeDocument/2006/relationships/hyperlink" Target="https://www.youtube.com/watch?v=J6sAzOv6zfY" TargetMode="Externa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png"/><Relationship Id="rId3" Type="http://schemas.openxmlformats.org/officeDocument/2006/relationships/image" Target="../media/image11.pn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pn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mailto:Lisakernel@gmail.com" TargetMode="External"/><Relationship Id="rId3" Type="http://schemas.openxmlformats.org/officeDocument/2006/relationships/image" Target="../media/image11.png"/><Relationship Id="rId7" Type="http://schemas.openxmlformats.org/officeDocument/2006/relationships/hyperlink" Target="mailto:popcornkernel@gmail.co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support.trails-end.com/" TargetMode="External"/><Relationship Id="rId5" Type="http://schemas.openxmlformats.org/officeDocument/2006/relationships/hyperlink" Target="mailto:Support@trails-end.com" TargetMode="External"/><Relationship Id="rId4" Type="http://schemas.openxmlformats.org/officeDocument/2006/relationships/hyperlink" Target="http://www.trails-end.com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tiff"/><Relationship Id="rId4" Type="http://schemas.openxmlformats.org/officeDocument/2006/relationships/hyperlink" Target="https://www.trails-end.com/login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5wc_p4sW6_MQjL25nzFdlA/videos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0XCq7XB6900?feature=oembed" TargetMode="External"/><Relationship Id="rId5" Type="http://schemas.openxmlformats.org/officeDocument/2006/relationships/hyperlink" Target="https://youtu.be/0XCq7XB6900" TargetMode="Externa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, crowd&#10;&#10;Description automatically generated">
            <a:extLst>
              <a:ext uri="{FF2B5EF4-FFF2-40B4-BE49-F238E27FC236}">
                <a16:creationId xmlns:a16="http://schemas.microsoft.com/office/drawing/2014/main" id="{6AD6F89D-BBD8-BA88-6AD5-2208B3B4D35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7069A7-5CC3-F489-5A78-48845ED2FB55}"/>
              </a:ext>
            </a:extLst>
          </p:cNvPr>
          <p:cNvSpPr txBox="1"/>
          <p:nvPr/>
        </p:nvSpPr>
        <p:spPr>
          <a:xfrm>
            <a:off x="2428875" y="3143250"/>
            <a:ext cx="7831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" pitchFamily="2" charset="0"/>
              </a:rPr>
              <a:t>SOUTHWEST FLORIDA COUNCIL</a:t>
            </a:r>
          </a:p>
          <a:p>
            <a:r>
              <a:rPr lang="en-US" sz="3200" b="1" dirty="0">
                <a:solidFill>
                  <a:schemeClr val="bg1"/>
                </a:solidFill>
                <a:latin typeface="Helvetica" pitchFamily="2" charset="0"/>
              </a:rPr>
              <a:t>FORT MYERS</a:t>
            </a:r>
          </a:p>
          <a:p>
            <a:r>
              <a:rPr lang="en-US" sz="3200" b="1" dirty="0">
                <a:solidFill>
                  <a:schemeClr val="bg1"/>
                </a:solidFill>
                <a:latin typeface="Helvetica" pitchFamily="2" charset="0"/>
              </a:rPr>
              <a:t>FLORIDA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C691EC-158A-78CE-23D7-2B3C67D38488}"/>
              </a:ext>
            </a:extLst>
          </p:cNvPr>
          <p:cNvSpPr txBox="1"/>
          <p:nvPr/>
        </p:nvSpPr>
        <p:spPr>
          <a:xfrm>
            <a:off x="148045" y="5534561"/>
            <a:ext cx="92223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Text </a:t>
            </a:r>
            <a:r>
              <a:rPr lang="en-US" sz="8000" dirty="0">
                <a:solidFill>
                  <a:schemeClr val="bg1"/>
                </a:solidFill>
              </a:rPr>
              <a:t>APP</a:t>
            </a:r>
            <a:r>
              <a:rPr lang="en-US" sz="4400" dirty="0">
                <a:solidFill>
                  <a:schemeClr val="bg1"/>
                </a:solidFill>
              </a:rPr>
              <a:t> to </a:t>
            </a:r>
            <a:r>
              <a:rPr lang="en-US" sz="8000" dirty="0">
                <a:solidFill>
                  <a:schemeClr val="bg1"/>
                </a:solidFill>
              </a:rPr>
              <a:t>62771</a:t>
            </a:r>
            <a:r>
              <a:rPr lang="en-US" sz="4400" dirty="0">
                <a:solidFill>
                  <a:schemeClr val="bg1"/>
                </a:solidFill>
              </a:rPr>
              <a:t>   NOW!!!!!</a:t>
            </a:r>
          </a:p>
        </p:txBody>
      </p:sp>
    </p:spTree>
    <p:extLst>
      <p:ext uri="{BB962C8B-B14F-4D97-AF65-F5344CB8AC3E}">
        <p14:creationId xmlns:p14="http://schemas.microsoft.com/office/powerpoint/2010/main" val="791070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804338B-F8AA-B42F-FF10-FA6C1754F5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6DB890-B547-3827-13CF-01CD538F71BA}"/>
              </a:ext>
            </a:extLst>
          </p:cNvPr>
          <p:cNvSpPr txBox="1"/>
          <p:nvPr/>
        </p:nvSpPr>
        <p:spPr>
          <a:xfrm>
            <a:off x="187153" y="355853"/>
            <a:ext cx="11577812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A Successful Sale – for youth</a:t>
            </a:r>
          </a:p>
        </p:txBody>
      </p:sp>
    </p:spTree>
    <p:extLst>
      <p:ext uri="{BB962C8B-B14F-4D97-AF65-F5344CB8AC3E}">
        <p14:creationId xmlns:p14="http://schemas.microsoft.com/office/powerpoint/2010/main" val="2655827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9C84132-8AB8-BCC7-5202-169024243C0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05AB4C-D085-9266-C1C8-D838451F1419}"/>
              </a:ext>
            </a:extLst>
          </p:cNvPr>
          <p:cNvSpPr txBox="1"/>
          <p:nvPr/>
        </p:nvSpPr>
        <p:spPr>
          <a:xfrm>
            <a:off x="187153" y="355853"/>
            <a:ext cx="11577812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A Successful Sale – for youth</a:t>
            </a:r>
          </a:p>
        </p:txBody>
      </p:sp>
    </p:spTree>
    <p:extLst>
      <p:ext uri="{BB962C8B-B14F-4D97-AF65-F5344CB8AC3E}">
        <p14:creationId xmlns:p14="http://schemas.microsoft.com/office/powerpoint/2010/main" val="1408227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C7BA81-975C-460B-B5D6-596C85ACF0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7"/>
          <a:stretch/>
        </p:blipFill>
        <p:spPr>
          <a:xfrm>
            <a:off x="0" y="483992"/>
            <a:ext cx="12192000" cy="5281808"/>
          </a:xfrm>
          <a:prstGeom prst="rect">
            <a:avLst/>
          </a:prstGeom>
        </p:spPr>
      </p:pic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978CEC77-92D3-4CA2-98DB-72A6FB9319B3}"/>
              </a:ext>
            </a:extLst>
          </p:cNvPr>
          <p:cNvSpPr txBox="1">
            <a:spLocks/>
          </p:cNvSpPr>
          <p:nvPr/>
        </p:nvSpPr>
        <p:spPr>
          <a:xfrm>
            <a:off x="311837" y="2730937"/>
            <a:ext cx="11606955" cy="223556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ctr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171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343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514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686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0857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028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200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371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9">
            <a:extLst>
              <a:ext uri="{FF2B5EF4-FFF2-40B4-BE49-F238E27FC236}">
                <a16:creationId xmlns:a16="http://schemas.microsoft.com/office/drawing/2014/main" id="{6AA7ABC5-7538-45E6-9784-E322BA7DB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800" y="6248400"/>
            <a:ext cx="711200" cy="381000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7CB7D-F184-43C7-B6FD-03D728E1B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075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D6FB09-5FBF-4449-899F-3AD2A25952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3" r="833"/>
          <a:stretch/>
        </p:blipFill>
        <p:spPr>
          <a:xfrm>
            <a:off x="0" y="95412"/>
            <a:ext cx="12192000" cy="6667176"/>
          </a:xfrm>
          <a:prstGeom prst="rect">
            <a:avLst/>
          </a:prstGeom>
        </p:spPr>
      </p:pic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978CEC77-92D3-4CA2-98DB-72A6FB9319B3}"/>
              </a:ext>
            </a:extLst>
          </p:cNvPr>
          <p:cNvSpPr txBox="1">
            <a:spLocks/>
          </p:cNvSpPr>
          <p:nvPr/>
        </p:nvSpPr>
        <p:spPr>
          <a:xfrm>
            <a:off x="311837" y="2730937"/>
            <a:ext cx="11606955" cy="223556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ctr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171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343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514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686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0857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028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200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371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9">
            <a:extLst>
              <a:ext uri="{FF2B5EF4-FFF2-40B4-BE49-F238E27FC236}">
                <a16:creationId xmlns:a16="http://schemas.microsoft.com/office/drawing/2014/main" id="{6AA7ABC5-7538-45E6-9784-E322BA7DB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800" y="6248400"/>
            <a:ext cx="711200" cy="381000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7CB7D-F184-43C7-B6FD-03D728E1B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36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A9B3C6D9-8AEC-7FB5-1ADE-C3BAFC466A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483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2893353-B98B-C9BE-A34C-A22B14D91E1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803C4D-E47D-42AF-B215-25A2B9EBFE17}"/>
              </a:ext>
            </a:extLst>
          </p:cNvPr>
          <p:cNvSpPr txBox="1"/>
          <p:nvPr/>
        </p:nvSpPr>
        <p:spPr>
          <a:xfrm>
            <a:off x="187153" y="355853"/>
            <a:ext cx="11577812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Ways to Sell</a:t>
            </a:r>
          </a:p>
        </p:txBody>
      </p:sp>
      <p:sp>
        <p:nvSpPr>
          <p:cNvPr id="6" name="Shape 261">
            <a:extLst>
              <a:ext uri="{FF2B5EF4-FFF2-40B4-BE49-F238E27FC236}">
                <a16:creationId xmlns:a16="http://schemas.microsoft.com/office/drawing/2014/main" id="{BD5F1832-7737-4054-B69F-501A062C68C7}"/>
              </a:ext>
            </a:extLst>
          </p:cNvPr>
          <p:cNvSpPr/>
          <p:nvPr/>
        </p:nvSpPr>
        <p:spPr>
          <a:xfrm rot="16200000">
            <a:off x="-262150" y="3699120"/>
            <a:ext cx="4115872" cy="260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 defTabSz="309552">
              <a:lnSpc>
                <a:spcPct val="80000"/>
              </a:lnSpc>
              <a:defRPr sz="1800"/>
            </a:pPr>
            <a:endParaRPr lang="en-US" sz="1800" b="1" kern="0" dirty="0">
              <a:latin typeface="Helvetica Neue Condensed Black" charset="0"/>
              <a:ea typeface="Helvetica Neue Condensed Black" charset="0"/>
              <a:cs typeface="Helvetica Neue Condensed Black" charset="0"/>
              <a:sym typeface="BebasNeueRegular"/>
            </a:endParaRP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041EE84-B586-D6E2-69B8-E57E2C9032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62" t="23605" r="9599" b="20143"/>
          <a:stretch/>
        </p:blipFill>
        <p:spPr>
          <a:xfrm>
            <a:off x="320296" y="1570286"/>
            <a:ext cx="11663216" cy="477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874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DD9AF28-DDA4-F942-3DCD-10EE79765C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0272"/>
          <a:stretch/>
        </p:blipFill>
        <p:spPr>
          <a:xfrm>
            <a:off x="0" y="0"/>
            <a:ext cx="12192000" cy="13529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803C4D-E47D-42AF-B215-25A2B9EBFE17}"/>
              </a:ext>
            </a:extLst>
          </p:cNvPr>
          <p:cNvSpPr txBox="1"/>
          <p:nvPr/>
        </p:nvSpPr>
        <p:spPr>
          <a:xfrm>
            <a:off x="234741" y="299763"/>
            <a:ext cx="9496488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STOREFRONTS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C27FFB-AC01-8F51-098F-EBCE1E4AA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95" y="1652702"/>
            <a:ext cx="10515600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433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DD9AF28-DDA4-F942-3DCD-10EE79765C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0272"/>
          <a:stretch/>
        </p:blipFill>
        <p:spPr>
          <a:xfrm>
            <a:off x="0" y="0"/>
            <a:ext cx="12192000" cy="13529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803C4D-E47D-42AF-B215-25A2B9EBFE17}"/>
              </a:ext>
            </a:extLst>
          </p:cNvPr>
          <p:cNvSpPr txBox="1"/>
          <p:nvPr/>
        </p:nvSpPr>
        <p:spPr>
          <a:xfrm>
            <a:off x="234741" y="299763"/>
            <a:ext cx="9496488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Wagon Sales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C1DD46-983E-A77B-0A9E-DF28E2B3D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41" y="1352939"/>
            <a:ext cx="11915775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364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407167D-CE3B-4F86-BB97-20F9374ED6EC}"/>
              </a:ext>
            </a:extLst>
          </p:cNvPr>
          <p:cNvSpPr txBox="1"/>
          <p:nvPr/>
        </p:nvSpPr>
        <p:spPr>
          <a:xfrm>
            <a:off x="325344" y="2605311"/>
            <a:ext cx="5149516" cy="16473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Helvetica" pitchFamily="2" charset="0"/>
              </a:rPr>
              <a:t>2022 Trail’s End Tech</a:t>
            </a:r>
          </a:p>
          <a:p>
            <a:pPr algn="ctr"/>
            <a:endParaRPr lang="en-US" sz="44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8D6BFF4-7D0C-18ED-8712-56F4A74914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0C86D2-7562-58DD-E7A9-81DF77908177}"/>
              </a:ext>
            </a:extLst>
          </p:cNvPr>
          <p:cNvSpPr txBox="1"/>
          <p:nvPr/>
        </p:nvSpPr>
        <p:spPr>
          <a:xfrm>
            <a:off x="654848" y="3106379"/>
            <a:ext cx="497940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Easy for Parents &amp; Scouts- access on the go! 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Enter ALL sales so that you can qualify for the prizes!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D72862-9B3F-F0AE-675F-4CBC42F630A6}"/>
              </a:ext>
            </a:extLst>
          </p:cNvPr>
          <p:cNvSpPr txBox="1"/>
          <p:nvPr/>
        </p:nvSpPr>
        <p:spPr>
          <a:xfrm>
            <a:off x="353053" y="6038882"/>
            <a:ext cx="86279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How to Videos: </a:t>
            </a:r>
            <a:r>
              <a:rPr lang="en-US" dirty="0">
                <a:solidFill>
                  <a:schemeClr val="bg1"/>
                </a:solidFill>
                <a:hlinkClick r:id="rId3"/>
              </a:rPr>
              <a:t>https://www.youtube.com/channel/UC5wc_p4sW6_MQjL25nzFdlA/videos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2673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DD9AF28-DDA4-F942-3DCD-10EE79765C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0272"/>
          <a:stretch/>
        </p:blipFill>
        <p:spPr>
          <a:xfrm>
            <a:off x="0" y="0"/>
            <a:ext cx="12192000" cy="13529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803C4D-E47D-42AF-B215-25A2B9EBFE17}"/>
              </a:ext>
            </a:extLst>
          </p:cNvPr>
          <p:cNvSpPr txBox="1"/>
          <p:nvPr/>
        </p:nvSpPr>
        <p:spPr>
          <a:xfrm>
            <a:off x="234741" y="299763"/>
            <a:ext cx="9496488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STOP – Everyone Get the App NOW!!!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777CD3-8CC6-43B6-4246-5EC295679D8A}"/>
              </a:ext>
            </a:extLst>
          </p:cNvPr>
          <p:cNvSpPr txBox="1"/>
          <p:nvPr/>
        </p:nvSpPr>
        <p:spPr>
          <a:xfrm>
            <a:off x="0" y="2316480"/>
            <a:ext cx="12192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Text </a:t>
            </a:r>
            <a:r>
              <a:rPr lang="en-US" sz="11500" dirty="0"/>
              <a:t>APP</a:t>
            </a:r>
            <a:r>
              <a:rPr lang="en-US" sz="6000" dirty="0"/>
              <a:t> to </a:t>
            </a:r>
            <a:r>
              <a:rPr lang="en-US" sz="11500" dirty="0"/>
              <a:t>62771</a:t>
            </a:r>
            <a:r>
              <a:rPr lang="en-US" sz="6000" dirty="0"/>
              <a:t>   NOW!!!!!</a:t>
            </a:r>
          </a:p>
        </p:txBody>
      </p:sp>
    </p:spTree>
    <p:extLst>
      <p:ext uri="{BB962C8B-B14F-4D97-AF65-F5344CB8AC3E}">
        <p14:creationId xmlns:p14="http://schemas.microsoft.com/office/powerpoint/2010/main" val="1572371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831B353-E0BD-C752-4A1F-68AA85E106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40" t="11272" r="3237" b="5944"/>
          <a:stretch/>
        </p:blipFill>
        <p:spPr>
          <a:xfrm>
            <a:off x="180634" y="145068"/>
            <a:ext cx="11835357" cy="58677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9D9CC1-DCDE-4985-C862-F63420690AFB}"/>
              </a:ext>
            </a:extLst>
          </p:cNvPr>
          <p:cNvSpPr txBox="1"/>
          <p:nvPr/>
        </p:nvSpPr>
        <p:spPr>
          <a:xfrm>
            <a:off x="171304" y="5632918"/>
            <a:ext cx="50538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/>
              <a:t>SWFL Council Prize Program</a:t>
            </a:r>
          </a:p>
          <a:p>
            <a:pPr marL="344488" lvl="1" indent="-176213">
              <a:buFont typeface="Arial" panose="020B0604020202020204" pitchFamily="34" charset="0"/>
              <a:buChar char="•"/>
            </a:pPr>
            <a:r>
              <a:rPr lang="en-US" dirty="0"/>
              <a:t>Awesome Top Seller Day Feb 25</a:t>
            </a:r>
            <a:r>
              <a:rPr lang="en-US" baseline="30000" dirty="0"/>
              <a:t>th</a:t>
            </a:r>
            <a:r>
              <a:rPr lang="en-US" dirty="0"/>
              <a:t>!</a:t>
            </a:r>
          </a:p>
          <a:p>
            <a:pPr marL="344488" lvl="1" indent="-176213">
              <a:buFont typeface="Arial" panose="020B0604020202020204" pitchFamily="34" charset="0"/>
              <a:buChar char="•"/>
            </a:pPr>
            <a:r>
              <a:rPr lang="en-US" dirty="0"/>
              <a:t>Patches</a:t>
            </a:r>
          </a:p>
          <a:p>
            <a:pPr marL="344488" lvl="1" indent="-176213">
              <a:buFont typeface="Arial" panose="020B0604020202020204" pitchFamily="34" charset="0"/>
              <a:buChar char="•"/>
            </a:pPr>
            <a:r>
              <a:rPr lang="en-US" dirty="0"/>
              <a:t>Theme Park Tickets</a:t>
            </a:r>
          </a:p>
        </p:txBody>
      </p:sp>
    </p:spTree>
    <p:extLst>
      <p:ext uri="{BB962C8B-B14F-4D97-AF65-F5344CB8AC3E}">
        <p14:creationId xmlns:p14="http://schemas.microsoft.com/office/powerpoint/2010/main" val="14679872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DD9AF28-DDA4-F942-3DCD-10EE79765C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803C4D-E47D-42AF-B215-25A2B9EBFE17}"/>
              </a:ext>
            </a:extLst>
          </p:cNvPr>
          <p:cNvSpPr txBox="1"/>
          <p:nvPr/>
        </p:nvSpPr>
        <p:spPr>
          <a:xfrm>
            <a:off x="234741" y="299763"/>
            <a:ext cx="9496488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Trail’s End Scout App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64C63D-9D41-9A25-3F3C-A7EB45BBE951}"/>
              </a:ext>
            </a:extLst>
          </p:cNvPr>
          <p:cNvSpPr txBox="1"/>
          <p:nvPr/>
        </p:nvSpPr>
        <p:spPr>
          <a:xfrm>
            <a:off x="4224043" y="5097982"/>
            <a:ext cx="78414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Multiple Kids?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Each kid must have their own registered account, even siblings.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same email can be used for multiple accounts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Toggle between accounts within the app by clicking the name dropdown at the bottom of the screen.</a:t>
            </a:r>
          </a:p>
        </p:txBody>
      </p:sp>
    </p:spTree>
    <p:extLst>
      <p:ext uri="{BB962C8B-B14F-4D97-AF65-F5344CB8AC3E}">
        <p14:creationId xmlns:p14="http://schemas.microsoft.com/office/powerpoint/2010/main" val="7453062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DD9AF28-DDA4-F942-3DCD-10EE79765C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0272"/>
          <a:stretch/>
        </p:blipFill>
        <p:spPr>
          <a:xfrm>
            <a:off x="0" y="0"/>
            <a:ext cx="12192000" cy="13529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803C4D-E47D-42AF-B215-25A2B9EBFE17}"/>
              </a:ext>
            </a:extLst>
          </p:cNvPr>
          <p:cNvSpPr txBox="1"/>
          <p:nvPr/>
        </p:nvSpPr>
        <p:spPr>
          <a:xfrm>
            <a:off x="234741" y="299763"/>
            <a:ext cx="9496488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Trail’s End Scout App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4E4D97-2EA7-4952-0FCF-EF2AC6ECB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347689"/>
            <a:ext cx="11887200" cy="551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003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DD9AF28-DDA4-F942-3DCD-10EE79765C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0272"/>
          <a:stretch/>
        </p:blipFill>
        <p:spPr>
          <a:xfrm>
            <a:off x="0" y="0"/>
            <a:ext cx="12192000" cy="13529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803C4D-E47D-42AF-B215-25A2B9EBFE17}"/>
              </a:ext>
            </a:extLst>
          </p:cNvPr>
          <p:cNvSpPr txBox="1"/>
          <p:nvPr/>
        </p:nvSpPr>
        <p:spPr>
          <a:xfrm>
            <a:off x="234741" y="299763"/>
            <a:ext cx="9496488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Trail’s End Scout App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83336A-F4BE-0117-085E-95C6B44C4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2" y="1438275"/>
            <a:ext cx="12030075" cy="53435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C891505-0FE2-B040-322A-D6A3FC10AA8D}"/>
              </a:ext>
            </a:extLst>
          </p:cNvPr>
          <p:cNvSpPr/>
          <p:nvPr/>
        </p:nvSpPr>
        <p:spPr>
          <a:xfrm>
            <a:off x="11639550" y="6305550"/>
            <a:ext cx="390525" cy="342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532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DD9AF28-DDA4-F942-3DCD-10EE79765C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0272"/>
          <a:stretch/>
        </p:blipFill>
        <p:spPr>
          <a:xfrm>
            <a:off x="0" y="0"/>
            <a:ext cx="12192000" cy="13529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803C4D-E47D-42AF-B215-25A2B9EBFE17}"/>
              </a:ext>
            </a:extLst>
          </p:cNvPr>
          <p:cNvSpPr txBox="1"/>
          <p:nvPr/>
        </p:nvSpPr>
        <p:spPr>
          <a:xfrm>
            <a:off x="234741" y="299763"/>
            <a:ext cx="9496488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Trail’s End Scout App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121315-85B5-D5ED-4193-5F2084F2F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3588"/>
            <a:ext cx="12192000" cy="490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2040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DD9AF28-DDA4-F942-3DCD-10EE79765C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0272"/>
          <a:stretch/>
        </p:blipFill>
        <p:spPr>
          <a:xfrm>
            <a:off x="0" y="0"/>
            <a:ext cx="12192000" cy="13529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803C4D-E47D-42AF-B215-25A2B9EBFE17}"/>
              </a:ext>
            </a:extLst>
          </p:cNvPr>
          <p:cNvSpPr txBox="1"/>
          <p:nvPr/>
        </p:nvSpPr>
        <p:spPr>
          <a:xfrm>
            <a:off x="234741" y="299763"/>
            <a:ext cx="9496488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Trail’s End Scout App - </a:t>
            </a:r>
            <a:r>
              <a:rPr lang="en-US" sz="4000" b="1" dirty="0" err="1">
                <a:solidFill>
                  <a:schemeClr val="bg1"/>
                </a:solidFill>
                <a:latin typeface="Helvetica" pitchFamily="2" charset="0"/>
              </a:rPr>
              <a:t>Autoshare</a:t>
            </a:r>
            <a:endParaRPr lang="en-US" sz="40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4" name="Online Media 1" title="AutoShare">
            <a:hlinkClick r:id="" action="ppaction://media"/>
            <a:extLst>
              <a:ext uri="{FF2B5EF4-FFF2-40B4-BE49-F238E27FC236}">
                <a16:creationId xmlns:a16="http://schemas.microsoft.com/office/drawing/2014/main" id="{58894C4A-32E4-107B-B3E8-55254AA93DC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21945" y="1799788"/>
            <a:ext cx="4166090" cy="23538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059D56-C380-C64E-E8A7-BDE0641891D8}"/>
              </a:ext>
            </a:extLst>
          </p:cNvPr>
          <p:cNvSpPr txBox="1"/>
          <p:nvPr/>
        </p:nvSpPr>
        <p:spPr>
          <a:xfrm>
            <a:off x="4488035" y="1569797"/>
            <a:ext cx="748489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 Few Things to Remember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b="1" dirty="0"/>
              <a:t>If a customer clicks your link, the </a:t>
            </a:r>
            <a:r>
              <a:rPr lang="en-US" sz="2400" b="1" dirty="0" err="1"/>
              <a:t>Autoshare</a:t>
            </a:r>
            <a:r>
              <a:rPr lang="en-US" sz="2400" b="1" dirty="0"/>
              <a:t> will stop until you </a:t>
            </a:r>
            <a:r>
              <a:rPr lang="en-US" sz="2400" b="1" dirty="0" err="1"/>
              <a:t>AutoShare</a:t>
            </a:r>
            <a:r>
              <a:rPr lang="en-US" sz="2400" b="1" dirty="0"/>
              <a:t> with them again.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b="1" dirty="0"/>
              <a:t>In order to quickly import the contacts in your device, you must give the Trail’s End App access to your contacts.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b="1" dirty="0"/>
              <a:t>Allowing access to your contacts is NOT required!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2400" b="1" dirty="0"/>
              <a:t>Manual Entry available.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b="1" dirty="0"/>
              <a:t>Trail’s End will NOT access your contacts without your permission; contacts are ONLY for your designated </a:t>
            </a:r>
            <a:r>
              <a:rPr lang="en-US" sz="2400" b="1" dirty="0" err="1"/>
              <a:t>AutoShare</a:t>
            </a:r>
            <a:r>
              <a:rPr lang="en-US" sz="2400" b="1" dirty="0"/>
              <a:t> activities.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AEB2B1-B3EA-F48E-89E8-445C9E7CBB69}"/>
              </a:ext>
            </a:extLst>
          </p:cNvPr>
          <p:cNvSpPr txBox="1"/>
          <p:nvPr/>
        </p:nvSpPr>
        <p:spPr>
          <a:xfrm>
            <a:off x="68436" y="5184782"/>
            <a:ext cx="4419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hlinkClick r:id="rId5"/>
              </a:rPr>
              <a:t>Click for YouTube Demonstration</a:t>
            </a: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5EA543-E020-5A33-574D-D397F5AB7A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4955" y="4326428"/>
            <a:ext cx="1200069" cy="51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02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4D1ECE35-9A26-A7E7-62D6-22508AEFF2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803C4D-E47D-42AF-B215-25A2B9EBFE17}"/>
              </a:ext>
            </a:extLst>
          </p:cNvPr>
          <p:cNvSpPr txBox="1"/>
          <p:nvPr/>
        </p:nvSpPr>
        <p:spPr>
          <a:xfrm>
            <a:off x="187153" y="355853"/>
            <a:ext cx="11577812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Trail’s End Scout App Storefront</a:t>
            </a:r>
          </a:p>
        </p:txBody>
      </p:sp>
      <p:sp>
        <p:nvSpPr>
          <p:cNvPr id="6" name="Shape 261">
            <a:extLst>
              <a:ext uri="{FF2B5EF4-FFF2-40B4-BE49-F238E27FC236}">
                <a16:creationId xmlns:a16="http://schemas.microsoft.com/office/drawing/2014/main" id="{BD5F1832-7737-4054-B69F-501A062C68C7}"/>
              </a:ext>
            </a:extLst>
          </p:cNvPr>
          <p:cNvSpPr/>
          <p:nvPr/>
        </p:nvSpPr>
        <p:spPr>
          <a:xfrm rot="16200000">
            <a:off x="-262150" y="3699120"/>
            <a:ext cx="4115872" cy="260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 defTabSz="309552">
              <a:lnSpc>
                <a:spcPct val="80000"/>
              </a:lnSpc>
              <a:defRPr sz="1800"/>
            </a:pPr>
            <a:endParaRPr lang="en-US" sz="1800" b="1" kern="0" dirty="0">
              <a:latin typeface="Helvetica Neue Condensed Black" charset="0"/>
              <a:ea typeface="Helvetica Neue Condensed Black" charset="0"/>
              <a:cs typeface="Helvetica Neue Condensed Black" charset="0"/>
              <a:sym typeface="BebasNeueRegular"/>
            </a:endParaRPr>
          </a:p>
        </p:txBody>
      </p:sp>
    </p:spTree>
    <p:extLst>
      <p:ext uri="{BB962C8B-B14F-4D97-AF65-F5344CB8AC3E}">
        <p14:creationId xmlns:p14="http://schemas.microsoft.com/office/powerpoint/2010/main" val="4945583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screenshot&#10;&#10;Description automatically generated">
            <a:extLst>
              <a:ext uri="{FF2B5EF4-FFF2-40B4-BE49-F238E27FC236}">
                <a16:creationId xmlns:a16="http://schemas.microsoft.com/office/drawing/2014/main" id="{3DA6FAC5-9447-019F-D2DE-AF9294EFB8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803C4D-E47D-42AF-B215-25A2B9EBFE17}"/>
              </a:ext>
            </a:extLst>
          </p:cNvPr>
          <p:cNvSpPr txBox="1"/>
          <p:nvPr/>
        </p:nvSpPr>
        <p:spPr>
          <a:xfrm>
            <a:off x="234741" y="299763"/>
            <a:ext cx="9496488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Trail’s End Scout App – Credit Cards</a:t>
            </a:r>
          </a:p>
        </p:txBody>
      </p:sp>
    </p:spTree>
    <p:extLst>
      <p:ext uri="{BB962C8B-B14F-4D97-AF65-F5344CB8AC3E}">
        <p14:creationId xmlns:p14="http://schemas.microsoft.com/office/powerpoint/2010/main" val="17143559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DD9AF28-DDA4-F942-3DCD-10EE79765C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0272"/>
          <a:stretch/>
        </p:blipFill>
        <p:spPr>
          <a:xfrm>
            <a:off x="0" y="0"/>
            <a:ext cx="12192000" cy="13529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803C4D-E47D-42AF-B215-25A2B9EBFE17}"/>
              </a:ext>
            </a:extLst>
          </p:cNvPr>
          <p:cNvSpPr txBox="1"/>
          <p:nvPr/>
        </p:nvSpPr>
        <p:spPr>
          <a:xfrm>
            <a:off x="126748" y="319287"/>
            <a:ext cx="11797314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Trail’s End Scout App – Parent Training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BBFC1D1-FCF2-CA08-0FC3-F55CC1A15E21}"/>
              </a:ext>
            </a:extLst>
          </p:cNvPr>
          <p:cNvGrpSpPr/>
          <p:nvPr/>
        </p:nvGrpSpPr>
        <p:grpSpPr>
          <a:xfrm>
            <a:off x="895138" y="1475715"/>
            <a:ext cx="2877101" cy="5382285"/>
            <a:chOff x="4263027" y="1475714"/>
            <a:chExt cx="2877101" cy="538228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159E528-649E-01DA-5342-40421758A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3027" y="1475714"/>
              <a:ext cx="2877101" cy="538228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7500A86-7BAC-73B6-4F7D-338921A5E5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449" t="77376" r="33734" b="14382"/>
            <a:stretch/>
          </p:blipFill>
          <p:spPr>
            <a:xfrm>
              <a:off x="4839402" y="4938667"/>
              <a:ext cx="1059255" cy="44361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FD96BE2-8B49-C343-A6F0-7B892B31D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693" t="67956" r="52077" b="29184"/>
            <a:stretch/>
          </p:blipFill>
          <p:spPr>
            <a:xfrm>
              <a:off x="4941089" y="5128789"/>
              <a:ext cx="697117" cy="153909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BB3461E-D353-6D71-52C9-6907CD979CF2}"/>
                </a:ext>
              </a:extLst>
            </p:cNvPr>
            <p:cNvSpPr/>
            <p:nvPr/>
          </p:nvSpPr>
          <p:spPr>
            <a:xfrm>
              <a:off x="4542736" y="4055950"/>
              <a:ext cx="1122629" cy="37798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8531E98-259E-5083-4BFB-0C8E8D82BA9E}"/>
              </a:ext>
            </a:extLst>
          </p:cNvPr>
          <p:cNvSpPr txBox="1"/>
          <p:nvPr/>
        </p:nvSpPr>
        <p:spPr>
          <a:xfrm>
            <a:off x="4028494" y="2576655"/>
            <a:ext cx="87825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Click “Menu” upper left, then “Training”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Videos &amp; How-</a:t>
            </a:r>
            <a:r>
              <a:rPr lang="en-US" sz="3200" dirty="0" err="1"/>
              <a:t>To’s</a:t>
            </a:r>
            <a:r>
              <a:rPr lang="en-US" sz="3200" dirty="0"/>
              <a:t> within the app for parents.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350858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9ADEFF96-53AD-8921-B6DB-4EA2DA5018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112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AFBC1C66-87DA-DB52-0CA1-55140DDF05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AF021D-3C3C-4163-933E-A55E2F4CA5DE}"/>
              </a:ext>
            </a:extLst>
          </p:cNvPr>
          <p:cNvSpPr txBox="1"/>
          <p:nvPr/>
        </p:nvSpPr>
        <p:spPr>
          <a:xfrm>
            <a:off x="234742" y="299763"/>
            <a:ext cx="7114013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Traditional Products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F4DBC8-9059-5637-BC9B-4A09D7B303E5}"/>
              </a:ext>
            </a:extLst>
          </p:cNvPr>
          <p:cNvSpPr txBox="1"/>
          <p:nvPr/>
        </p:nvSpPr>
        <p:spPr>
          <a:xfrm>
            <a:off x="304072" y="2240459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133D"/>
                </a:solidFill>
              </a:rPr>
              <a:t>$42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47D4C9-4CD6-69AB-01B5-C99D063B04D7}"/>
              </a:ext>
            </a:extLst>
          </p:cNvPr>
          <p:cNvSpPr txBox="1"/>
          <p:nvPr/>
        </p:nvSpPr>
        <p:spPr>
          <a:xfrm>
            <a:off x="2523812" y="2076006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133D"/>
                </a:solidFill>
              </a:rPr>
              <a:t>$25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891034-4D23-E354-DAA7-8024ABC54297}"/>
              </a:ext>
            </a:extLst>
          </p:cNvPr>
          <p:cNvSpPr txBox="1"/>
          <p:nvPr/>
        </p:nvSpPr>
        <p:spPr>
          <a:xfrm>
            <a:off x="4980764" y="2063599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133D"/>
                </a:solidFill>
              </a:rPr>
              <a:t>$25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02E400-73DB-F8CF-DD83-D77D4AEC6BA4}"/>
              </a:ext>
            </a:extLst>
          </p:cNvPr>
          <p:cNvSpPr txBox="1"/>
          <p:nvPr/>
        </p:nvSpPr>
        <p:spPr>
          <a:xfrm>
            <a:off x="7504576" y="2063599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133D"/>
                </a:solidFill>
              </a:rPr>
              <a:t>$15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4E9761-F2E0-1FB9-37E9-A7FA4F8E79DE}"/>
              </a:ext>
            </a:extLst>
          </p:cNvPr>
          <p:cNvSpPr txBox="1"/>
          <p:nvPr/>
        </p:nvSpPr>
        <p:spPr>
          <a:xfrm>
            <a:off x="234742" y="4218162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133D"/>
                </a:solidFill>
              </a:rPr>
              <a:t>$22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E80DB4-AB98-35A9-7EFE-381CC686BD37}"/>
              </a:ext>
            </a:extLst>
          </p:cNvPr>
          <p:cNvSpPr txBox="1"/>
          <p:nvPr/>
        </p:nvSpPr>
        <p:spPr>
          <a:xfrm>
            <a:off x="2523812" y="4236170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133D"/>
                </a:solidFill>
              </a:rPr>
              <a:t>$22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E6DA89-0B51-12D3-AFA2-5B5131673249}"/>
              </a:ext>
            </a:extLst>
          </p:cNvPr>
          <p:cNvSpPr txBox="1"/>
          <p:nvPr/>
        </p:nvSpPr>
        <p:spPr>
          <a:xfrm>
            <a:off x="4980764" y="4417190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133D"/>
                </a:solidFill>
              </a:rPr>
              <a:t>$25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99DDC4-FB0B-0E22-204D-C2AACCEB7D8F}"/>
              </a:ext>
            </a:extLst>
          </p:cNvPr>
          <p:cNvSpPr txBox="1"/>
          <p:nvPr/>
        </p:nvSpPr>
        <p:spPr>
          <a:xfrm>
            <a:off x="7515815" y="4218161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133D"/>
                </a:solidFill>
              </a:rPr>
              <a:t>$15</a:t>
            </a:r>
          </a:p>
        </p:txBody>
      </p:sp>
    </p:spTree>
    <p:extLst>
      <p:ext uri="{BB962C8B-B14F-4D97-AF65-F5344CB8AC3E}">
        <p14:creationId xmlns:p14="http://schemas.microsoft.com/office/powerpoint/2010/main" val="1100774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B2D66D-4616-4602-9E85-7EFBFBB26325}"/>
              </a:ext>
            </a:extLst>
          </p:cNvPr>
          <p:cNvSpPr txBox="1"/>
          <p:nvPr/>
        </p:nvSpPr>
        <p:spPr>
          <a:xfrm>
            <a:off x="234742" y="299763"/>
            <a:ext cx="8682755" cy="70757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WHY DO WE SELL POPCORN?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5B7349-17D7-4194-8BF4-AB793DC0A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3400"/>
            <a:ext cx="5838825" cy="5372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E96CD7-C372-4F15-8359-BF6C038D7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751" y="2988297"/>
            <a:ext cx="5042007" cy="3777203"/>
          </a:xfrm>
          <a:prstGeom prst="rect">
            <a:avLst/>
          </a:prstGeom>
        </p:spPr>
      </p:pic>
      <p:pic>
        <p:nvPicPr>
          <p:cNvPr id="10" name="Picture 9" descr="Image result for scoutreach logo">
            <a:extLst>
              <a:ext uri="{FF2B5EF4-FFF2-40B4-BE49-F238E27FC236}">
                <a16:creationId xmlns:a16="http://schemas.microsoft.com/office/drawing/2014/main" id="{9654AF65-C4F9-4D22-8AA7-EBE3EFAD87E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569" y="1595317"/>
            <a:ext cx="1690370" cy="130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658B4065-B0BA-A02E-EA58-BD5D75768F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0101"/>
          <a:stretch/>
        </p:blipFill>
        <p:spPr>
          <a:xfrm>
            <a:off x="0" y="0"/>
            <a:ext cx="12192000" cy="13646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8473AF-43CF-2EA4-E86D-D7E8BB50CE86}"/>
              </a:ext>
            </a:extLst>
          </p:cNvPr>
          <p:cNvSpPr txBox="1"/>
          <p:nvPr/>
        </p:nvSpPr>
        <p:spPr>
          <a:xfrm>
            <a:off x="187153" y="355853"/>
            <a:ext cx="11577812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Why Popcorn?  Benefits our scouts!</a:t>
            </a:r>
          </a:p>
        </p:txBody>
      </p:sp>
    </p:spTree>
    <p:extLst>
      <p:ext uri="{BB962C8B-B14F-4D97-AF65-F5344CB8AC3E}">
        <p14:creationId xmlns:p14="http://schemas.microsoft.com/office/powerpoint/2010/main" val="34916250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A4A77624-B64F-005C-BE68-8F86F4316B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E13767-D6AF-4A64-88E3-3CE7B66B6FBF}"/>
              </a:ext>
            </a:extLst>
          </p:cNvPr>
          <p:cNvSpPr txBox="1"/>
          <p:nvPr/>
        </p:nvSpPr>
        <p:spPr>
          <a:xfrm>
            <a:off x="74485" y="299763"/>
            <a:ext cx="11067996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AMERICAN HEROES DONATION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CAEBBF-AF64-43D5-4BD7-EBE44AA6C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50" y="1425171"/>
            <a:ext cx="11906879" cy="513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009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16FCB4C5-ED6D-2032-871C-FC15D80727C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09E220A-044A-435C-9184-FD68547F6DFA}"/>
              </a:ext>
            </a:extLst>
          </p:cNvPr>
          <p:cNvSpPr/>
          <p:nvPr/>
        </p:nvSpPr>
        <p:spPr>
          <a:xfrm>
            <a:off x="-288762" y="2622025"/>
            <a:ext cx="33107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white"/>
                </a:solidFill>
                <a:latin typeface="Calibri" panose="020F0502020204030204"/>
              </a:rPr>
              <a:t>Agenda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AF021D-3C3C-4163-933E-A55E2F4CA5DE}"/>
              </a:ext>
            </a:extLst>
          </p:cNvPr>
          <p:cNvSpPr txBox="1"/>
          <p:nvPr/>
        </p:nvSpPr>
        <p:spPr>
          <a:xfrm>
            <a:off x="234742" y="299763"/>
            <a:ext cx="8398048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Additional Online Products *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ED0A76-8CB2-426A-8E10-43941D37FDB6}"/>
              </a:ext>
            </a:extLst>
          </p:cNvPr>
          <p:cNvSpPr txBox="1"/>
          <p:nvPr/>
        </p:nvSpPr>
        <p:spPr>
          <a:xfrm>
            <a:off x="6590708" y="6352076"/>
            <a:ext cx="4448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* Providing supply chain issues are minimized</a:t>
            </a:r>
          </a:p>
        </p:txBody>
      </p:sp>
    </p:spTree>
    <p:extLst>
      <p:ext uri="{BB962C8B-B14F-4D97-AF65-F5344CB8AC3E}">
        <p14:creationId xmlns:p14="http://schemas.microsoft.com/office/powerpoint/2010/main" val="32053477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85BE55C-5240-1DCA-D501-9C9DE319BE0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5692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648C95B-09F2-1A66-8E57-4D531AFEDC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289988-398C-81CB-38A6-201ABDFDC473}"/>
              </a:ext>
            </a:extLst>
          </p:cNvPr>
          <p:cNvSpPr txBox="1"/>
          <p:nvPr/>
        </p:nvSpPr>
        <p:spPr>
          <a:xfrm>
            <a:off x="361677" y="1231884"/>
            <a:ext cx="42848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EE3645"/>
                </a:solidFill>
              </a:rPr>
              <a:t>WHY DO KIDS LOVE TRAIL’S END REWARDS</a:t>
            </a:r>
          </a:p>
          <a:p>
            <a:pPr marL="285750" indent="-285750">
              <a:buClr>
                <a:srgbClr val="EE3645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You get to buy the prizes you want!</a:t>
            </a:r>
          </a:p>
          <a:p>
            <a:pPr marL="285750" indent="-285750">
              <a:buClr>
                <a:srgbClr val="EE3645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The more you sell, the more you earn.</a:t>
            </a:r>
          </a:p>
          <a:p>
            <a:pPr marL="285750" indent="-285750">
              <a:buClr>
                <a:srgbClr val="EE3645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Millions of prize choices on </a:t>
            </a:r>
            <a:r>
              <a:rPr lang="en-US" sz="1400" dirty="0" err="1"/>
              <a:t>Amazon.com</a:t>
            </a:r>
            <a:r>
              <a:rPr lang="en-US" sz="1400" dirty="0"/>
              <a:t>.</a:t>
            </a:r>
          </a:p>
          <a:p>
            <a:pPr marL="285750" indent="-285750">
              <a:buClr>
                <a:srgbClr val="EE3645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Get your prizes faster and delivered directly to you.</a:t>
            </a:r>
          </a:p>
          <a:p>
            <a:pPr marL="285750" indent="-285750">
              <a:buClr>
                <a:srgbClr val="EE3645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Bigger and better prizes than ever before!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78C78B-18C1-A0BA-A211-EB2B5FA6B214}"/>
              </a:ext>
            </a:extLst>
          </p:cNvPr>
          <p:cNvSpPr txBox="1"/>
          <p:nvPr/>
        </p:nvSpPr>
        <p:spPr>
          <a:xfrm>
            <a:off x="361677" y="2678434"/>
            <a:ext cx="7773282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EE3645"/>
                </a:solidFill>
              </a:rPr>
              <a:t>WHY DO LEADERS LOVE TRAIL’S END REWARDS?</a:t>
            </a:r>
          </a:p>
          <a:p>
            <a:pPr marL="285750" indent="-285750">
              <a:buClr>
                <a:srgbClr val="EE3645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Less work!</a:t>
            </a:r>
          </a:p>
          <a:p>
            <a:pPr marL="285750" indent="-285750">
              <a:buClr>
                <a:srgbClr val="EE3645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No collecting orders from families or distributing prizes.</a:t>
            </a:r>
          </a:p>
          <a:p>
            <a:pPr marL="285750" indent="-285750">
              <a:buClr>
                <a:srgbClr val="EE3645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Simplified sale management. </a:t>
            </a:r>
          </a:p>
          <a:p>
            <a:pPr marL="285750" indent="-285750">
              <a:buClr>
                <a:srgbClr val="EE3645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The Trail’s End Leader Portal is a one-stop shop for everything, including prize ordering.</a:t>
            </a:r>
          </a:p>
          <a:p>
            <a:pPr marL="285750" indent="-285750">
              <a:buClr>
                <a:srgbClr val="EE3645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Orders are tracked automatically for leaders when kids sell with the App and Online.</a:t>
            </a:r>
          </a:p>
          <a:p>
            <a:pPr marL="285750" indent="-285750">
              <a:buClr>
                <a:srgbClr val="EE3645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It’s easy to communicate and manage because face-to-face and online sales count towards Rewards.</a:t>
            </a:r>
          </a:p>
          <a:p>
            <a:pPr marL="285750" indent="-285750">
              <a:buClr>
                <a:srgbClr val="EE3645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Trail’s End helps train and motivated kids through the app.</a:t>
            </a:r>
          </a:p>
          <a:p>
            <a:pPr marL="285750" indent="-285750">
              <a:buClr>
                <a:srgbClr val="EE3645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Leaders can wrap up the fundraiser and get back to unit adventures faster!</a:t>
            </a:r>
          </a:p>
        </p:txBody>
      </p:sp>
    </p:spTree>
    <p:extLst>
      <p:ext uri="{BB962C8B-B14F-4D97-AF65-F5344CB8AC3E}">
        <p14:creationId xmlns:p14="http://schemas.microsoft.com/office/powerpoint/2010/main" val="10701934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&#10;&#10;Description automatically generated">
            <a:extLst>
              <a:ext uri="{FF2B5EF4-FFF2-40B4-BE49-F238E27FC236}">
                <a16:creationId xmlns:a16="http://schemas.microsoft.com/office/drawing/2014/main" id="{387E5310-4B82-57BD-7310-70BDC235158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66CDF03A-0F42-F949-9059-77568AEE3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6208" y="6651542"/>
            <a:ext cx="771726" cy="102718"/>
          </a:xfrm>
        </p:spPr>
        <p:txBody>
          <a:bodyPr/>
          <a:lstStyle/>
          <a:p>
            <a:fld id="{383E00F3-DEE0-4A8F-B505-17C6A281DD61}" type="slidenum">
              <a:rPr lang="en-US" sz="750">
                <a:solidFill>
                  <a:prstClr val="black">
                    <a:tint val="75000"/>
                  </a:prst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pPr/>
              <a:t>34</a:t>
            </a:fld>
            <a:endParaRPr lang="en-US" sz="750" dirty="0">
              <a:solidFill>
                <a:prstClr val="black">
                  <a:tint val="75000"/>
                </a:prst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9A3D74-6EE8-4110-AE58-5EB519B1D575}"/>
              </a:ext>
            </a:extLst>
          </p:cNvPr>
          <p:cNvSpPr/>
          <p:nvPr/>
        </p:nvSpPr>
        <p:spPr>
          <a:xfrm>
            <a:off x="1075981" y="4108580"/>
            <a:ext cx="1719006" cy="13311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73A28B8-E397-480C-A370-4148CD011B1C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6"/>
          <a:stretch/>
        </p:blipFill>
        <p:spPr bwMode="auto">
          <a:xfrm>
            <a:off x="288929" y="1504946"/>
            <a:ext cx="1646555" cy="14097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5DE4F7D-E303-4AA3-BCFA-08A9422C9A6D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2" r="7147"/>
          <a:stretch/>
        </p:blipFill>
        <p:spPr bwMode="auto">
          <a:xfrm>
            <a:off x="8884395" y="1504945"/>
            <a:ext cx="2366704" cy="17225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80FAB03-CEEC-448B-8AC5-F0660C8205FC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02"/>
          <a:stretch/>
        </p:blipFill>
        <p:spPr bwMode="auto">
          <a:xfrm>
            <a:off x="4402399" y="1383584"/>
            <a:ext cx="3925418" cy="27815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3482BCB-68ED-4B31-B8C0-8F1E54802147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61"/>
          <a:stretch/>
        </p:blipFill>
        <p:spPr bwMode="auto">
          <a:xfrm>
            <a:off x="5426896" y="4317854"/>
            <a:ext cx="3337173" cy="20264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6719597-98CB-4493-AA86-4B55D521F5BC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0" t="20433" r="40304" b="240"/>
          <a:stretch/>
        </p:blipFill>
        <p:spPr bwMode="auto">
          <a:xfrm>
            <a:off x="406964" y="3406952"/>
            <a:ext cx="2053599" cy="17706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CB28E41-DB4D-40CA-9015-CD2521A60A9A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435" y="4304519"/>
            <a:ext cx="2649185" cy="20264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7CC6A4-999B-4508-86A0-3BF4A105C8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3142" y="1383584"/>
            <a:ext cx="2324301" cy="198137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7B0F852-C707-42AA-921A-008907667BDB}"/>
              </a:ext>
            </a:extLst>
          </p:cNvPr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5" t="34583" r="-139" b="9063"/>
          <a:stretch/>
        </p:blipFill>
        <p:spPr bwMode="auto">
          <a:xfrm>
            <a:off x="406964" y="5259066"/>
            <a:ext cx="2267697" cy="10514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7F9348B-B8F6-4B0C-9790-F1AAF3A3FB27}"/>
              </a:ext>
            </a:extLst>
          </p:cNvPr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6"/>
          <a:stretch/>
        </p:blipFill>
        <p:spPr bwMode="auto">
          <a:xfrm>
            <a:off x="8884395" y="3286948"/>
            <a:ext cx="2686782" cy="30718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00590A5-3EDD-63EC-D0A0-46299920212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7081" y="6386306"/>
            <a:ext cx="11824523" cy="25190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087634A-A767-977B-466D-01EB87752913}"/>
              </a:ext>
            </a:extLst>
          </p:cNvPr>
          <p:cNvSpPr txBox="1"/>
          <p:nvPr/>
        </p:nvSpPr>
        <p:spPr>
          <a:xfrm>
            <a:off x="234742" y="299763"/>
            <a:ext cx="9791760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" pitchFamily="2" charset="0"/>
              </a:rPr>
              <a:t>Council Prize Program – Top Seller Day</a:t>
            </a:r>
          </a:p>
        </p:txBody>
      </p:sp>
    </p:spTree>
    <p:extLst>
      <p:ext uri="{BB962C8B-B14F-4D97-AF65-F5344CB8AC3E}">
        <p14:creationId xmlns:p14="http://schemas.microsoft.com/office/powerpoint/2010/main" val="9342857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170613"/>
            <a:ext cx="11959203" cy="4890485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38"/>
          <p:cNvSpPr txBox="1"/>
          <p:nvPr/>
        </p:nvSpPr>
        <p:spPr>
          <a:xfrm>
            <a:off x="1010093" y="5339288"/>
            <a:ext cx="945234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Prize Forms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Top Seller Registration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Theme Park Ticket Order Forms</a:t>
            </a:r>
            <a:endParaRPr dirty="0"/>
          </a:p>
        </p:txBody>
      </p:sp>
      <p:pic>
        <p:nvPicPr>
          <p:cNvPr id="391" name="Google Shape;391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2798" y="5068926"/>
            <a:ext cx="11824523" cy="2519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E8708AA-845F-BA10-0169-204FD3E26A8F}"/>
              </a:ext>
            </a:extLst>
          </p:cNvPr>
          <p:cNvSpPr/>
          <p:nvPr/>
        </p:nvSpPr>
        <p:spPr>
          <a:xfrm>
            <a:off x="9362252" y="3232298"/>
            <a:ext cx="1153347" cy="14141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C7E90F6-6F78-EAEA-40D7-6FC12897CE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2252" y="3405554"/>
            <a:ext cx="1100186" cy="1084525"/>
          </a:xfrm>
          <a:prstGeom prst="rect">
            <a:avLst/>
          </a:prstGeom>
        </p:spPr>
      </p:pic>
      <p:pic>
        <p:nvPicPr>
          <p:cNvPr id="5" name="Picture 4" descr="Diagram&#10;&#10;Description automatically generated with low confidence">
            <a:extLst>
              <a:ext uri="{FF2B5EF4-FFF2-40B4-BE49-F238E27FC236}">
                <a16:creationId xmlns:a16="http://schemas.microsoft.com/office/drawing/2014/main" id="{EA78CD16-7207-C680-D6D5-8A27FDF556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5599" y="3352389"/>
            <a:ext cx="1173712" cy="11611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4D9B94-56E8-A41A-C950-DFF7FC683177}"/>
              </a:ext>
            </a:extLst>
          </p:cNvPr>
          <p:cNvSpPr txBox="1"/>
          <p:nvPr/>
        </p:nvSpPr>
        <p:spPr>
          <a:xfrm>
            <a:off x="6018028" y="5616286"/>
            <a:ext cx="5671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Accurate Parent information entered into the app is important to receive Council prizes!!!!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1CB17CB5-BAC6-E755-9033-3BB414EBAA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3108CC-9BA0-D854-30CF-7AE1945A756E}"/>
              </a:ext>
            </a:extLst>
          </p:cNvPr>
          <p:cNvSpPr txBox="1"/>
          <p:nvPr/>
        </p:nvSpPr>
        <p:spPr>
          <a:xfrm>
            <a:off x="234742" y="299763"/>
            <a:ext cx="9791760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" pitchFamily="2" charset="0"/>
              </a:rPr>
              <a:t>Blitz Weekend Prize – Free to each </a:t>
            </a:r>
            <a:r>
              <a:rPr lang="en-US" sz="3200" b="1" u="sng" dirty="0">
                <a:solidFill>
                  <a:schemeClr val="bg1"/>
                </a:solidFill>
                <a:latin typeface="Helvetica" pitchFamily="2" charset="0"/>
              </a:rPr>
              <a:t>trained</a:t>
            </a:r>
            <a:r>
              <a:rPr lang="en-US" sz="3200" b="1" dirty="0">
                <a:solidFill>
                  <a:schemeClr val="bg1"/>
                </a:solidFill>
                <a:latin typeface="Helvetica" pitchFamily="2" charset="0"/>
              </a:rPr>
              <a:t> unit!</a:t>
            </a:r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BC7E5302-7986-1814-55C6-3C05FE2ACF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192" y="1356628"/>
            <a:ext cx="6744968" cy="542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6101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DD9AF28-DDA4-F942-3DCD-10EE79765C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0272"/>
          <a:stretch/>
        </p:blipFill>
        <p:spPr>
          <a:xfrm>
            <a:off x="0" y="0"/>
            <a:ext cx="12192000" cy="13529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803C4D-E47D-42AF-B215-25A2B9EBFE17}"/>
              </a:ext>
            </a:extLst>
          </p:cNvPr>
          <p:cNvSpPr txBox="1"/>
          <p:nvPr/>
        </p:nvSpPr>
        <p:spPr>
          <a:xfrm>
            <a:off x="234741" y="299763"/>
            <a:ext cx="9496488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Our Unit Prizes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65A54C-27FB-0FC7-8AC8-6DD71AA68FD1}"/>
              </a:ext>
            </a:extLst>
          </p:cNvPr>
          <p:cNvSpPr txBox="1"/>
          <p:nvPr/>
        </p:nvSpPr>
        <p:spPr>
          <a:xfrm>
            <a:off x="645366" y="1979256"/>
            <a:ext cx="1075664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(Kernel must enter their own or delete this slide)</a:t>
            </a:r>
          </a:p>
          <a:p>
            <a:endParaRPr lang="en-US" sz="3200" dirty="0"/>
          </a:p>
          <a:p>
            <a:r>
              <a:rPr lang="en-US" sz="3200" dirty="0"/>
              <a:t>Top Seller:  Free January Family Campout &amp; Hiking Stick</a:t>
            </a:r>
          </a:p>
          <a:p>
            <a:endParaRPr lang="en-US" sz="3200" dirty="0"/>
          </a:p>
          <a:p>
            <a:r>
              <a:rPr lang="en-US" sz="3200" dirty="0"/>
              <a:t>2</a:t>
            </a:r>
            <a:r>
              <a:rPr lang="en-US" sz="3200" baseline="30000" dirty="0"/>
              <a:t>nd</a:t>
            </a:r>
            <a:r>
              <a:rPr lang="en-US" sz="3200" dirty="0"/>
              <a:t> Place: Cool Scooter!</a:t>
            </a:r>
          </a:p>
          <a:p>
            <a:endParaRPr lang="en-US" sz="3200" dirty="0"/>
          </a:p>
          <a:p>
            <a:r>
              <a:rPr lang="en-US" sz="3200" dirty="0"/>
              <a:t>Weekly Prizes: Compass, Crafts, lights, multi-tools, &amp; more!</a:t>
            </a:r>
          </a:p>
          <a:p>
            <a:endParaRPr lang="en-US" sz="3200" dirty="0"/>
          </a:p>
          <a:p>
            <a:endParaRPr lang="en-US" sz="3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5F3475-AF20-598F-C850-633E7A03546B}"/>
              </a:ext>
            </a:extLst>
          </p:cNvPr>
          <p:cNvSpPr/>
          <p:nvPr/>
        </p:nvSpPr>
        <p:spPr>
          <a:xfrm>
            <a:off x="234741" y="939473"/>
            <a:ext cx="397336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Parent Note: Not the responsibility of SW FL Council or Trail’s End</a:t>
            </a:r>
          </a:p>
        </p:txBody>
      </p:sp>
    </p:spTree>
    <p:extLst>
      <p:ext uri="{BB962C8B-B14F-4D97-AF65-F5344CB8AC3E}">
        <p14:creationId xmlns:p14="http://schemas.microsoft.com/office/powerpoint/2010/main" val="39138623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229B2E2A-3295-8221-53B0-B98FC6363C0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00297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803C4D-E47D-42AF-B215-25A2B9EBFE17}"/>
              </a:ext>
            </a:extLst>
          </p:cNvPr>
          <p:cNvSpPr txBox="1"/>
          <p:nvPr/>
        </p:nvSpPr>
        <p:spPr>
          <a:xfrm>
            <a:off x="187153" y="355853"/>
            <a:ext cx="11577812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2022 Key Popcorn Dates</a:t>
            </a:r>
          </a:p>
        </p:txBody>
      </p:sp>
      <p:sp>
        <p:nvSpPr>
          <p:cNvPr id="6" name="Shape 261">
            <a:extLst>
              <a:ext uri="{FF2B5EF4-FFF2-40B4-BE49-F238E27FC236}">
                <a16:creationId xmlns:a16="http://schemas.microsoft.com/office/drawing/2014/main" id="{BD5F1832-7737-4054-B69F-501A062C68C7}"/>
              </a:ext>
            </a:extLst>
          </p:cNvPr>
          <p:cNvSpPr/>
          <p:nvPr/>
        </p:nvSpPr>
        <p:spPr>
          <a:xfrm rot="16200000">
            <a:off x="-262150" y="3699120"/>
            <a:ext cx="4115872" cy="260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 defTabSz="309552">
              <a:lnSpc>
                <a:spcPct val="80000"/>
              </a:lnSpc>
              <a:defRPr sz="1800"/>
            </a:pPr>
            <a:endParaRPr lang="en-US" sz="1800" b="1" kern="0" dirty="0">
              <a:latin typeface="Helvetica Neue Condensed Black" charset="0"/>
              <a:ea typeface="Helvetica Neue Condensed Black" charset="0"/>
              <a:cs typeface="Helvetica Neue Condensed Black" charset="0"/>
              <a:sym typeface="BebasNeueRegular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C61E04-147F-28F6-F2EF-FEF16696ECD2}"/>
              </a:ext>
            </a:extLst>
          </p:cNvPr>
          <p:cNvSpPr txBox="1"/>
          <p:nvPr/>
        </p:nvSpPr>
        <p:spPr>
          <a:xfrm>
            <a:off x="735045" y="1633310"/>
            <a:ext cx="1004069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 </a:t>
            </a:r>
            <a:endParaRPr lang="en-US" sz="3200" dirty="0">
              <a:effectLst/>
              <a:latin typeface="Helvetica" panose="020B0604020202020204" pitchFamily="34" charset="0"/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3200" b="1" dirty="0">
              <a:effectLst/>
              <a:latin typeface="Helvetica" panose="020B0604020202020204" pitchFamily="34" charset="0"/>
              <a:ea typeface="Times New Roman" panose="02020603050405020304" pitchFamily="18" charset="0"/>
              <a:cs typeface="Helvetica" panose="020B0604020202020204" pitchFamily="34" charset="0"/>
            </a:endParaRP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08A062C4-4A94-90CB-A5D8-108DBA5ACBC9}"/>
              </a:ext>
            </a:extLst>
          </p:cNvPr>
          <p:cNvSpPr txBox="1">
            <a:spLocks/>
          </p:cNvSpPr>
          <p:nvPr/>
        </p:nvSpPr>
        <p:spPr>
          <a:xfrm>
            <a:off x="389201" y="1301617"/>
            <a:ext cx="7983443" cy="44280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171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343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514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686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0857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028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200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371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Direct &amp; Take Order start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Storefront Signups Live 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(must order Show &amp; Sell physical product)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Wagon Show &amp; Deliver/Storefront product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Storefront Sale 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(must order Show &amp; Sell physical product)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Neighborhood Blitz Day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Day to Return Popcorn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Storefront Sale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Money due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Popcorn Party	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4F848A56-AFC6-E1D8-4100-9A26F0168B99}"/>
              </a:ext>
            </a:extLst>
          </p:cNvPr>
          <p:cNvSpPr txBox="1">
            <a:spLocks/>
          </p:cNvSpPr>
          <p:nvPr/>
        </p:nvSpPr>
        <p:spPr>
          <a:xfrm>
            <a:off x="8316893" y="1301617"/>
            <a:ext cx="2514600" cy="2697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171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343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514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686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0857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028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200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371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 15</a:t>
            </a:r>
            <a:r>
              <a:rPr lang="en-US" sz="20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 4</a:t>
            </a:r>
            <a:r>
              <a:rPr lang="en-US" sz="20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 4</a:t>
            </a:r>
            <a:r>
              <a:rPr lang="en-US" sz="20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 4</a:t>
            </a:r>
            <a:r>
              <a:rPr lang="en-US" sz="20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  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 ___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 ___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 ___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TBD		</a:t>
            </a:r>
          </a:p>
          <a:p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06681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ABC45CF5-32D6-596C-9A7C-2CBAD80A30E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662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803C4D-E47D-42AF-B215-25A2B9EBFE17}"/>
              </a:ext>
            </a:extLst>
          </p:cNvPr>
          <p:cNvSpPr txBox="1"/>
          <p:nvPr/>
        </p:nvSpPr>
        <p:spPr>
          <a:xfrm>
            <a:off x="187153" y="355853"/>
            <a:ext cx="11577812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SUPPORT</a:t>
            </a:r>
          </a:p>
        </p:txBody>
      </p:sp>
      <p:sp>
        <p:nvSpPr>
          <p:cNvPr id="6" name="Shape 261">
            <a:extLst>
              <a:ext uri="{FF2B5EF4-FFF2-40B4-BE49-F238E27FC236}">
                <a16:creationId xmlns:a16="http://schemas.microsoft.com/office/drawing/2014/main" id="{BD5F1832-7737-4054-B69F-501A062C68C7}"/>
              </a:ext>
            </a:extLst>
          </p:cNvPr>
          <p:cNvSpPr/>
          <p:nvPr/>
        </p:nvSpPr>
        <p:spPr>
          <a:xfrm rot="16200000">
            <a:off x="-262150" y="3699120"/>
            <a:ext cx="4115872" cy="260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 defTabSz="309552">
              <a:lnSpc>
                <a:spcPct val="80000"/>
              </a:lnSpc>
              <a:defRPr sz="1800"/>
            </a:pPr>
            <a:endParaRPr lang="en-US" sz="1800" b="1" kern="0" dirty="0">
              <a:latin typeface="Helvetica Neue Condensed Black" charset="0"/>
              <a:ea typeface="Helvetica Neue Condensed Black" charset="0"/>
              <a:cs typeface="Helvetica Neue Condensed Black" charset="0"/>
              <a:sym typeface="BebasNeueRegular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D9A2C3-EBAF-840B-7929-8DA3A2294FB5}"/>
              </a:ext>
            </a:extLst>
          </p:cNvPr>
          <p:cNvSpPr/>
          <p:nvPr/>
        </p:nvSpPr>
        <p:spPr>
          <a:xfrm>
            <a:off x="-9331" y="1363298"/>
            <a:ext cx="6214188" cy="5513361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EA384B-99B4-225E-D04B-0CFD45AA22D6}"/>
              </a:ext>
            </a:extLst>
          </p:cNvPr>
          <p:cNvSpPr txBox="1"/>
          <p:nvPr/>
        </p:nvSpPr>
        <p:spPr>
          <a:xfrm>
            <a:off x="649188" y="1771219"/>
            <a:ext cx="524153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CONTACT</a:t>
            </a:r>
            <a:b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TRAIL’S END SUPPORT</a:t>
            </a:r>
          </a:p>
          <a:p>
            <a:pPr algn="ctr"/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Arial Black" panose="020B0A04020102020204" pitchFamily="34" charset="0"/>
              </a:rPr>
              <a:t>JOIN OUR FACEBOOK GROUP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SCOUTFB to 62771 to join</a:t>
            </a:r>
          </a:p>
          <a:p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Arial Black" panose="020B0A04020102020204" pitchFamily="34" charset="0"/>
              </a:rPr>
              <a:t>JOIN OUR WEBINARS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WEBINAR to 62771 to register</a:t>
            </a:r>
          </a:p>
          <a:p>
            <a:endParaRPr lang="en-US" sz="16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Arial Black" panose="020B0A04020102020204" pitchFamily="34" charset="0"/>
              </a:rPr>
              <a:t>VISIT OUR WEBSITE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www.trails-end.com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Arial Black" panose="020B0A04020102020204" pitchFamily="34" charset="0"/>
              </a:rPr>
              <a:t>EMAIL US: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support@trails-end.com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Arial Black" panose="020B0A04020102020204" pitchFamily="34" charset="0"/>
              </a:rPr>
              <a:t>NEED HELP? VISIT OUR FAQs: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www.support.trails-end.com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75F7C5-3298-6663-2FED-D2C988019AD2}"/>
              </a:ext>
            </a:extLst>
          </p:cNvPr>
          <p:cNvSpPr txBox="1"/>
          <p:nvPr/>
        </p:nvSpPr>
        <p:spPr>
          <a:xfrm>
            <a:off x="7248948" y="2117494"/>
            <a:ext cx="4516017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74074"/>
                </a:solidFill>
                <a:latin typeface="Arial Black" charset="0"/>
                <a:ea typeface="Arial Black" charset="0"/>
                <a:cs typeface="Arial Black" charset="0"/>
              </a:rPr>
              <a:t>UNIT CONTACT INFO</a:t>
            </a:r>
          </a:p>
          <a:p>
            <a:endParaRPr lang="en-US" sz="2400" dirty="0">
              <a:solidFill>
                <a:srgbClr val="0067B9"/>
              </a:solidFill>
              <a:latin typeface="Arial Black" charset="0"/>
              <a:ea typeface="Helvetica Neue" charset="0"/>
              <a:cs typeface="Arial Black" charset="0"/>
            </a:endParaRPr>
          </a:p>
          <a:p>
            <a:r>
              <a:rPr lang="en-US" sz="2000" dirty="0">
                <a:solidFill>
                  <a:srgbClr val="EB282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Enter Name</a:t>
            </a:r>
            <a:r>
              <a:rPr lang="en-US" sz="2800" dirty="0">
                <a:solidFill>
                  <a:prstClr val="black"/>
                </a:solidFill>
                <a:ea typeface="Helvetica Neue" charset="0"/>
                <a:cs typeface="Helvetica Neue" charset="0"/>
              </a:rPr>
              <a:t>: Unit Kernel</a:t>
            </a:r>
          </a:p>
          <a:p>
            <a:r>
              <a:rPr lang="en-US" sz="2800" dirty="0">
                <a:solidFill>
                  <a:prstClr val="black"/>
                </a:solidFill>
                <a:ea typeface="Helvetica Neue" charset="0"/>
                <a:cs typeface="Helvetica Neue" charset="0"/>
                <a:hlinkClick r:id="rId7"/>
              </a:rPr>
              <a:t>@gmail.com</a:t>
            </a:r>
            <a:r>
              <a:rPr lang="en-US" sz="2800" dirty="0">
                <a:solidFill>
                  <a:prstClr val="black"/>
                </a:solidFill>
                <a:ea typeface="Helvetica Neue" charset="0"/>
                <a:cs typeface="Helvetica Neue" charset="0"/>
              </a:rPr>
              <a:t> </a:t>
            </a:r>
          </a:p>
          <a:p>
            <a:r>
              <a:rPr lang="en-US" sz="2800" dirty="0">
                <a:solidFill>
                  <a:prstClr val="black"/>
                </a:solidFill>
                <a:ea typeface="Helvetica Neue" charset="0"/>
                <a:cs typeface="Helvetica Neue" charset="0"/>
              </a:rPr>
              <a:t>(000) 000-0000</a:t>
            </a:r>
          </a:p>
          <a:p>
            <a:endParaRPr lang="en-US" sz="2800" dirty="0">
              <a:solidFill>
                <a:prstClr val="black"/>
              </a:solidFill>
              <a:ea typeface="Helvetica Neue" charset="0"/>
              <a:cs typeface="Helvetica Neue" charset="0"/>
            </a:endParaRPr>
          </a:p>
          <a:p>
            <a:r>
              <a:rPr lang="en-US" sz="2000" dirty="0">
                <a:solidFill>
                  <a:srgbClr val="EB282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Enter Name</a:t>
            </a:r>
            <a:r>
              <a:rPr lang="en-US" sz="2800" dirty="0">
                <a:solidFill>
                  <a:prstClr val="black"/>
                </a:solidFill>
                <a:ea typeface="Helvetica Neue" charset="0"/>
                <a:cs typeface="Helvetica Neue" charset="0"/>
              </a:rPr>
              <a:t>: Unit Co-Kernel</a:t>
            </a:r>
          </a:p>
          <a:p>
            <a:r>
              <a:rPr lang="en-US" sz="2800" dirty="0">
                <a:solidFill>
                  <a:prstClr val="black"/>
                </a:solidFill>
                <a:ea typeface="Helvetica Neue" charset="0"/>
                <a:cs typeface="Helvetica Neue" charset="0"/>
                <a:hlinkClick r:id="rId8"/>
              </a:rPr>
              <a:t>@gmail.com</a:t>
            </a:r>
            <a:r>
              <a:rPr lang="en-US" sz="2800" dirty="0">
                <a:solidFill>
                  <a:prstClr val="black"/>
                </a:solidFill>
                <a:ea typeface="Helvetica Neue" charset="0"/>
                <a:cs typeface="Helvetica Neue" charset="0"/>
              </a:rPr>
              <a:t> </a:t>
            </a:r>
          </a:p>
          <a:p>
            <a:r>
              <a:rPr lang="en-US" sz="2800" dirty="0">
                <a:solidFill>
                  <a:prstClr val="black"/>
                </a:solidFill>
                <a:ea typeface="Helvetica Neue" charset="0"/>
                <a:cs typeface="Helvetica Neue" charset="0"/>
              </a:rPr>
              <a:t>(000) 000-0000</a:t>
            </a:r>
            <a:r>
              <a:rPr lang="en-US" sz="28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179527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A1839CF-F936-477A-B4EE-967CD46700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8BA71B-CCC6-033D-2984-48D6EC8CEC71}"/>
              </a:ext>
            </a:extLst>
          </p:cNvPr>
          <p:cNvSpPr txBox="1"/>
          <p:nvPr/>
        </p:nvSpPr>
        <p:spPr>
          <a:xfrm>
            <a:off x="187153" y="355853"/>
            <a:ext cx="11577812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Why Popcorn?</a:t>
            </a:r>
          </a:p>
        </p:txBody>
      </p:sp>
    </p:spTree>
    <p:extLst>
      <p:ext uri="{BB962C8B-B14F-4D97-AF65-F5344CB8AC3E}">
        <p14:creationId xmlns:p14="http://schemas.microsoft.com/office/powerpoint/2010/main" val="38928154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88BAD56D-B8B6-45D9-7A54-73B2D891586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C233BC-BE7D-264E-819A-AD69DB31A64E}"/>
              </a:ext>
            </a:extLst>
          </p:cNvPr>
          <p:cNvSpPr txBox="1"/>
          <p:nvPr/>
        </p:nvSpPr>
        <p:spPr>
          <a:xfrm>
            <a:off x="342900" y="1608500"/>
            <a:ext cx="115062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2400" b="1" dirty="0">
                <a:solidFill>
                  <a:prstClr val="black"/>
                </a:solidFill>
              </a:rPr>
              <a:t>Backdate your important Dates</a:t>
            </a:r>
          </a:p>
          <a:p>
            <a:pPr marL="1510892" lvl="2" indent="-7429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ea typeface="Helvetica Neue" charset="0"/>
                <a:cs typeface="Helvetica Neue" charset="0"/>
              </a:rPr>
              <a:t>Publish on sale sheets &amp; handout</a:t>
            </a:r>
          </a:p>
          <a:p>
            <a:pPr marL="742950" indent="-742950">
              <a:buAutoNum type="arabicPeriod"/>
            </a:pPr>
            <a:r>
              <a:rPr lang="en-US" sz="2400" b="1" dirty="0">
                <a:solidFill>
                  <a:prstClr val="black"/>
                </a:solidFill>
                <a:ea typeface="Helvetica Neue" charset="0"/>
                <a:cs typeface="Helvetica Neue" charset="0"/>
              </a:rPr>
              <a:t>Take advantage of Trail’s End Trainings and Webinars</a:t>
            </a:r>
          </a:p>
          <a:p>
            <a:pPr marL="742950" indent="-742950">
              <a:buAutoNum type="arabicPeriod"/>
            </a:pPr>
            <a:r>
              <a:rPr lang="en-US" sz="2400" b="1" dirty="0">
                <a:solidFill>
                  <a:prstClr val="black"/>
                </a:solidFill>
                <a:ea typeface="Helvetica Neue" charset="0"/>
                <a:cs typeface="Helvetica Neue" charset="0"/>
              </a:rPr>
              <a:t>Set up unit </a:t>
            </a:r>
            <a:r>
              <a:rPr lang="en-US" sz="2400" b="1" dirty="0">
                <a:solidFill>
                  <a:prstClr val="black"/>
                </a:solidFill>
                <a:ea typeface="Helvetica Neue" charset="0"/>
                <a:cs typeface="Helvetica Neue" charset="0"/>
                <a:hlinkClick r:id="rId4"/>
              </a:rPr>
              <a:t>Trails-end.com </a:t>
            </a:r>
            <a:r>
              <a:rPr lang="en-US" sz="2400" b="1" dirty="0">
                <a:solidFill>
                  <a:prstClr val="black"/>
                </a:solidFill>
                <a:ea typeface="Helvetica Neue" charset="0"/>
                <a:cs typeface="Helvetica Neue" charset="0"/>
              </a:rPr>
              <a:t>account &amp; book storefronts</a:t>
            </a:r>
          </a:p>
          <a:p>
            <a:pPr marL="742950" indent="-742950">
              <a:buAutoNum type="arabicPeriod"/>
            </a:pPr>
            <a:r>
              <a:rPr lang="en-US" sz="2400" b="1" dirty="0">
                <a:solidFill>
                  <a:prstClr val="black"/>
                </a:solidFill>
                <a:ea typeface="Helvetica Neue" charset="0"/>
                <a:cs typeface="Helvetica Neue" charset="0"/>
              </a:rPr>
              <a:t>Set goals</a:t>
            </a:r>
          </a:p>
          <a:p>
            <a:pPr marL="742950" indent="-742950">
              <a:buAutoNum type="arabicPeriod"/>
            </a:pPr>
            <a:r>
              <a:rPr lang="en-US" sz="2400" b="1" dirty="0">
                <a:solidFill>
                  <a:prstClr val="black"/>
                </a:solidFill>
                <a:ea typeface="Helvetica Neue" charset="0"/>
                <a:cs typeface="Helvetica Neue" charset="0"/>
              </a:rPr>
              <a:t>Have an exciting Kickoff </a:t>
            </a:r>
          </a:p>
          <a:p>
            <a:pPr marL="742950" indent="-742950">
              <a:buAutoNum type="arabicPeriod"/>
            </a:pPr>
            <a:r>
              <a:rPr lang="en-US" sz="2400" b="1" dirty="0">
                <a:solidFill>
                  <a:prstClr val="black"/>
                </a:solidFill>
                <a:ea typeface="Helvetica Neue" charset="0"/>
                <a:cs typeface="Helvetica Neue" charset="0"/>
              </a:rPr>
              <a:t>Talk about popcorn at every meeting</a:t>
            </a:r>
          </a:p>
          <a:p>
            <a:pPr marL="742950" indent="-742950">
              <a:buAutoNum type="arabicPeriod"/>
            </a:pPr>
            <a:r>
              <a:rPr lang="en-US" sz="2400" b="1" dirty="0">
                <a:solidFill>
                  <a:prstClr val="black"/>
                </a:solidFill>
                <a:ea typeface="Helvetica Neue" charset="0"/>
                <a:cs typeface="Helvetica Neue" charset="0"/>
              </a:rPr>
              <a:t>Enhance with your own (inexpensive) prizes</a:t>
            </a:r>
          </a:p>
          <a:p>
            <a:pPr marL="742950" indent="-742950">
              <a:buAutoNum type="arabicPeriod"/>
            </a:pPr>
            <a:r>
              <a:rPr lang="en-US" sz="2400" b="1" dirty="0">
                <a:solidFill>
                  <a:prstClr val="black"/>
                </a:solidFill>
                <a:ea typeface="Helvetica Neue" charset="0"/>
                <a:cs typeface="Helvetica Neue" charset="0"/>
              </a:rPr>
              <a:t>Ensure 100% app usage</a:t>
            </a:r>
          </a:p>
          <a:p>
            <a:pPr marL="742950" indent="-742950">
              <a:buAutoNum type="arabicPeriod"/>
            </a:pPr>
            <a:r>
              <a:rPr lang="en-US" sz="2400" b="1" dirty="0">
                <a:solidFill>
                  <a:prstClr val="black"/>
                </a:solidFill>
                <a:ea typeface="Helvetica Neue" charset="0"/>
                <a:cs typeface="Helvetica Neue" charset="0"/>
              </a:rPr>
              <a:t>Help with sort, get popcorn early</a:t>
            </a:r>
          </a:p>
          <a:p>
            <a:pPr marL="742950" indent="-742950">
              <a:buAutoNum type="arabicPeriod"/>
            </a:pPr>
            <a:r>
              <a:rPr lang="en-US" sz="2400" b="1" dirty="0">
                <a:solidFill>
                  <a:prstClr val="black"/>
                </a:solidFill>
                <a:ea typeface="Helvetica Neue" charset="0"/>
                <a:cs typeface="Helvetica Neue" charset="0"/>
              </a:rPr>
              <a:t>Reach out early for help</a:t>
            </a:r>
          </a:p>
          <a:p>
            <a:pPr marL="742950" indent="-742950">
              <a:buAutoNum type="arabicPeriod"/>
            </a:pPr>
            <a:r>
              <a:rPr lang="en-US" sz="2400" b="1" dirty="0">
                <a:solidFill>
                  <a:prstClr val="black"/>
                </a:solidFill>
                <a:ea typeface="Helvetica Neue" charset="0"/>
                <a:cs typeface="Helvetica Neue" charset="0"/>
              </a:rPr>
              <a:t>Get those app &amp; accounts set up by parents!!!</a:t>
            </a:r>
          </a:p>
          <a:p>
            <a:pPr marL="742950" indent="-742950">
              <a:buAutoNum type="arabicPeriod"/>
            </a:pPr>
            <a:r>
              <a:rPr lang="en-US" sz="2400" b="1" dirty="0">
                <a:solidFill>
                  <a:prstClr val="black"/>
                </a:solidFill>
                <a:ea typeface="Helvetica Neue" charset="0"/>
                <a:cs typeface="Helvetica Neue" charset="0"/>
              </a:rPr>
              <a:t>WE ARE HERE FOR YOUR SUCCESS!!!!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66CDF03A-0F42-F949-9059-77568AEE3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41630" y="6602882"/>
            <a:ext cx="771726" cy="102718"/>
          </a:xfrm>
        </p:spPr>
        <p:txBody>
          <a:bodyPr/>
          <a:lstStyle/>
          <a:p>
            <a:fld id="{383E00F3-DEE0-4A8F-B505-17C6A281DD61}" type="slidenum">
              <a:rPr lang="en-US" sz="750">
                <a:solidFill>
                  <a:prstClr val="black">
                    <a:tint val="75000"/>
                  </a:prst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pPr/>
              <a:t>40</a:t>
            </a:fld>
            <a:endParaRPr lang="en-US" sz="750" dirty="0">
              <a:solidFill>
                <a:prstClr val="black">
                  <a:tint val="75000"/>
                </a:prst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93348F-430D-2348-A29F-FE98AC225C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46825" y="5181600"/>
            <a:ext cx="5638800" cy="5638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7701E7-B638-2048-A52C-015BBCFD4E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99225" y="5334000"/>
            <a:ext cx="5638800" cy="5638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ED836D-B8B9-DDD8-17F0-EA2867FA0C1C}"/>
              </a:ext>
            </a:extLst>
          </p:cNvPr>
          <p:cNvSpPr txBox="1"/>
          <p:nvPr/>
        </p:nvSpPr>
        <p:spPr>
          <a:xfrm>
            <a:off x="187153" y="355853"/>
            <a:ext cx="11577812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Keys to important dates</a:t>
            </a:r>
          </a:p>
        </p:txBody>
      </p:sp>
    </p:spTree>
    <p:extLst>
      <p:ext uri="{BB962C8B-B14F-4D97-AF65-F5344CB8AC3E}">
        <p14:creationId xmlns:p14="http://schemas.microsoft.com/office/powerpoint/2010/main" val="35545622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B4C6B8D-4D69-FD2F-FD52-666B1028EA5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73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0BD868E-A369-59F2-B650-517016A5C7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9916"/>
          <a:stretch/>
        </p:blipFill>
        <p:spPr>
          <a:xfrm>
            <a:off x="0" y="0"/>
            <a:ext cx="12192000" cy="13773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B2D66D-4616-4602-9E85-7EFBFBB26325}"/>
              </a:ext>
            </a:extLst>
          </p:cNvPr>
          <p:cNvSpPr txBox="1"/>
          <p:nvPr/>
        </p:nvSpPr>
        <p:spPr>
          <a:xfrm>
            <a:off x="95842" y="299763"/>
            <a:ext cx="10228772" cy="70757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Why Popcorn? 2022 Unit Recognition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7C0B98-281A-4194-80E5-3A27728EF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6DFAE-A44C-4B30-BA54-E12740777D35}" type="slidenum">
              <a:rPr lang="en-US" smtClean="0"/>
              <a:t>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B9FF9C-16DC-3683-695C-6848F4EAB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48256"/>
            <a:ext cx="12192000" cy="34732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4AFC79-E69D-A6A0-9EF2-EED9DF395D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99" t="1" b="-1329"/>
          <a:stretch/>
        </p:blipFill>
        <p:spPr>
          <a:xfrm>
            <a:off x="3246119" y="1677150"/>
            <a:ext cx="7274593" cy="4536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DB3961-2DC2-ED9C-C546-4989FA9DC5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89" b="20758"/>
          <a:stretch/>
        </p:blipFill>
        <p:spPr>
          <a:xfrm>
            <a:off x="1645920" y="2500818"/>
            <a:ext cx="10182202" cy="3773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53F322-A329-AF23-A331-C4B00837E8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75" t="33" r="87282" b="84872"/>
          <a:stretch/>
        </p:blipFill>
        <p:spPr>
          <a:xfrm>
            <a:off x="6342077" y="3248257"/>
            <a:ext cx="822121" cy="5242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1AC57C-8CFB-CDE6-32EF-6E4A2816B9FD}"/>
              </a:ext>
            </a:extLst>
          </p:cNvPr>
          <p:cNvSpPr txBox="1"/>
          <p:nvPr/>
        </p:nvSpPr>
        <p:spPr>
          <a:xfrm>
            <a:off x="591670" y="2397126"/>
            <a:ext cx="105425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2023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6D7313-4B90-27B9-1E6B-6CD2D4D2777F}"/>
              </a:ext>
            </a:extLst>
          </p:cNvPr>
          <p:cNvSpPr txBox="1"/>
          <p:nvPr/>
        </p:nvSpPr>
        <p:spPr>
          <a:xfrm>
            <a:off x="2191869" y="1611573"/>
            <a:ext cx="105425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2023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48D7CB-5238-83E9-02E4-8DBE338B1DEE}"/>
              </a:ext>
            </a:extLst>
          </p:cNvPr>
          <p:cNvSpPr txBox="1"/>
          <p:nvPr/>
        </p:nvSpPr>
        <p:spPr>
          <a:xfrm>
            <a:off x="673484" y="3306227"/>
            <a:ext cx="935859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500" b="1" dirty="0">
                <a:solidFill>
                  <a:srgbClr val="FF0000"/>
                </a:solidFill>
              </a:rPr>
              <a:t>2023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09FD74-BD81-CC4F-F593-2A9E9CEB8D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5384" y="3410563"/>
            <a:ext cx="716212" cy="32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87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F58959EE-4C7B-F7E6-7C3C-19D6C91160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803C4D-E47D-42AF-B215-25A2B9EBFE17}"/>
              </a:ext>
            </a:extLst>
          </p:cNvPr>
          <p:cNvSpPr txBox="1"/>
          <p:nvPr/>
        </p:nvSpPr>
        <p:spPr>
          <a:xfrm>
            <a:off x="246145" y="296861"/>
            <a:ext cx="11577812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2021 Review - Top Units</a:t>
            </a:r>
          </a:p>
        </p:txBody>
      </p:sp>
      <p:sp>
        <p:nvSpPr>
          <p:cNvPr id="6" name="Shape 261">
            <a:extLst>
              <a:ext uri="{FF2B5EF4-FFF2-40B4-BE49-F238E27FC236}">
                <a16:creationId xmlns:a16="http://schemas.microsoft.com/office/drawing/2014/main" id="{BD5F1832-7737-4054-B69F-501A062C68C7}"/>
              </a:ext>
            </a:extLst>
          </p:cNvPr>
          <p:cNvSpPr/>
          <p:nvPr/>
        </p:nvSpPr>
        <p:spPr>
          <a:xfrm rot="16200000">
            <a:off x="-262150" y="3699120"/>
            <a:ext cx="4115872" cy="260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 defTabSz="309552">
              <a:lnSpc>
                <a:spcPct val="80000"/>
              </a:lnSpc>
              <a:defRPr sz="1800"/>
            </a:pPr>
            <a:endParaRPr lang="en-US" sz="1800" b="1" kern="0" dirty="0">
              <a:latin typeface="Helvetica Neue Condensed Black" charset="0"/>
              <a:ea typeface="Helvetica Neue Condensed Black" charset="0"/>
              <a:cs typeface="Helvetica Neue Condensed Black" charset="0"/>
              <a:sym typeface="BebasNeueRegular"/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0291BF8B-7214-BEC8-4A87-34101FE820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318415"/>
              </p:ext>
            </p:extLst>
          </p:nvPr>
        </p:nvGraphicFramePr>
        <p:xfrm>
          <a:off x="1850687" y="1771219"/>
          <a:ext cx="8298611" cy="44348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3970">
                  <a:extLst>
                    <a:ext uri="{9D8B030D-6E8A-4147-A177-3AD203B41FA5}">
                      <a16:colId xmlns:a16="http://schemas.microsoft.com/office/drawing/2014/main" val="2261518166"/>
                    </a:ext>
                  </a:extLst>
                </a:gridCol>
                <a:gridCol w="1352216">
                  <a:extLst>
                    <a:ext uri="{9D8B030D-6E8A-4147-A177-3AD203B41FA5}">
                      <a16:colId xmlns:a16="http://schemas.microsoft.com/office/drawing/2014/main" val="888796596"/>
                    </a:ext>
                  </a:extLst>
                </a:gridCol>
                <a:gridCol w="1321973">
                  <a:extLst>
                    <a:ext uri="{9D8B030D-6E8A-4147-A177-3AD203B41FA5}">
                      <a16:colId xmlns:a16="http://schemas.microsoft.com/office/drawing/2014/main" val="1478210296"/>
                    </a:ext>
                  </a:extLst>
                </a:gridCol>
                <a:gridCol w="1481884">
                  <a:extLst>
                    <a:ext uri="{9D8B030D-6E8A-4147-A177-3AD203B41FA5}">
                      <a16:colId xmlns:a16="http://schemas.microsoft.com/office/drawing/2014/main" val="454229189"/>
                    </a:ext>
                  </a:extLst>
                </a:gridCol>
                <a:gridCol w="1278568">
                  <a:extLst>
                    <a:ext uri="{9D8B030D-6E8A-4147-A177-3AD203B41FA5}">
                      <a16:colId xmlns:a16="http://schemas.microsoft.com/office/drawing/2014/main" val="39858207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UNIT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SHOW-N-SELL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ONLINE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TAKE ORDER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TOTAL SALES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3967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1.  Two Rivers Pack 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$19,350.00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$3,689.27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$7,898.00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$30,937.27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0324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2.  Panther Pack 3300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$10,005.00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$13,545.48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$7,545.00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$30,210.48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402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3.  Alligator Pack 243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$10,440.00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$2,400.42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$3,897.00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$16,737.42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17407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4.  Manatee Pack 125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$4,440.00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$6,418.48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$1,098.00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$11,956.48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717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5.  Two Rivers Pack 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$10,080.00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$1,254.68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$11,334.68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5265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6.  Panther Pack 761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$6,555.00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$1,694.55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$1,765.00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$10,014.55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91987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7.  Alligator  Pack 226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$7,140.00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$2,299.48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$40.00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$9,479.48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2765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8.  Manatee Troop 191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$2,400.00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$3,223.94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$3,455.00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$9,078.94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1162564"/>
                  </a:ext>
                </a:extLst>
              </a:tr>
              <a:tr h="39628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9.  Panther Pack 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$3,060.00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$2,529.52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$3,000.00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$8,589.52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3395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10.  Two Rivers Pack 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$5,800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$698.50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$1,653.00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$8,151.50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82896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0650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F58959EE-4C7B-F7E6-7C3C-19D6C91160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803C4D-E47D-42AF-B215-25A2B9EBFE17}"/>
              </a:ext>
            </a:extLst>
          </p:cNvPr>
          <p:cNvSpPr txBox="1"/>
          <p:nvPr/>
        </p:nvSpPr>
        <p:spPr>
          <a:xfrm>
            <a:off x="246145" y="296861"/>
            <a:ext cx="11577812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2021 Review - Top Sellers</a:t>
            </a:r>
          </a:p>
        </p:txBody>
      </p:sp>
      <p:sp>
        <p:nvSpPr>
          <p:cNvPr id="6" name="Shape 261">
            <a:extLst>
              <a:ext uri="{FF2B5EF4-FFF2-40B4-BE49-F238E27FC236}">
                <a16:creationId xmlns:a16="http://schemas.microsoft.com/office/drawing/2014/main" id="{BD5F1832-7737-4054-B69F-501A062C68C7}"/>
              </a:ext>
            </a:extLst>
          </p:cNvPr>
          <p:cNvSpPr/>
          <p:nvPr/>
        </p:nvSpPr>
        <p:spPr>
          <a:xfrm rot="16200000">
            <a:off x="-262150" y="3699120"/>
            <a:ext cx="4115872" cy="260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 defTabSz="309552">
              <a:lnSpc>
                <a:spcPct val="80000"/>
              </a:lnSpc>
              <a:defRPr sz="1800"/>
            </a:pPr>
            <a:endParaRPr lang="en-US" sz="1800" b="1" kern="0" dirty="0">
              <a:latin typeface="Helvetica Neue Condensed Black" charset="0"/>
              <a:ea typeface="Helvetica Neue Condensed Black" charset="0"/>
              <a:cs typeface="Helvetica Neue Condensed Black" charset="0"/>
              <a:sym typeface="BebasNeueRegular"/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A6CFBC3F-5738-BD47-4630-AD1536D529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384272"/>
              </p:ext>
            </p:extLst>
          </p:nvPr>
        </p:nvGraphicFramePr>
        <p:xfrm>
          <a:off x="448573" y="1634066"/>
          <a:ext cx="11214340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1004">
                  <a:extLst>
                    <a:ext uri="{9D8B030D-6E8A-4147-A177-3AD203B41FA5}">
                      <a16:colId xmlns:a16="http://schemas.microsoft.com/office/drawing/2014/main" val="2261518166"/>
                    </a:ext>
                  </a:extLst>
                </a:gridCol>
                <a:gridCol w="1259457">
                  <a:extLst>
                    <a:ext uri="{9D8B030D-6E8A-4147-A177-3AD203B41FA5}">
                      <a16:colId xmlns:a16="http://schemas.microsoft.com/office/drawing/2014/main" val="888796596"/>
                    </a:ext>
                  </a:extLst>
                </a:gridCol>
                <a:gridCol w="1242204">
                  <a:extLst>
                    <a:ext uri="{9D8B030D-6E8A-4147-A177-3AD203B41FA5}">
                      <a16:colId xmlns:a16="http://schemas.microsoft.com/office/drawing/2014/main" val="147821029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49787680"/>
                    </a:ext>
                  </a:extLst>
                </a:gridCol>
                <a:gridCol w="2793712">
                  <a:extLst>
                    <a:ext uri="{9D8B030D-6E8A-4147-A177-3AD203B41FA5}">
                      <a16:colId xmlns:a16="http://schemas.microsoft.com/office/drawing/2014/main" val="3985820752"/>
                    </a:ext>
                  </a:extLst>
                </a:gridCol>
                <a:gridCol w="1155940">
                  <a:extLst>
                    <a:ext uri="{9D8B030D-6E8A-4147-A177-3AD203B41FA5}">
                      <a16:colId xmlns:a16="http://schemas.microsoft.com/office/drawing/2014/main" val="2514577884"/>
                    </a:ext>
                  </a:extLst>
                </a:gridCol>
                <a:gridCol w="1483743">
                  <a:extLst>
                    <a:ext uri="{9D8B030D-6E8A-4147-A177-3AD203B41FA5}">
                      <a16:colId xmlns:a16="http://schemas.microsoft.com/office/drawing/2014/main" val="23752949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1.   Samuel Arthur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Pack 243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$10,510.50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14.  Lucius Zack Prince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Troop 433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$2126.79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3967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2.   Isaiah Hartsell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Pack 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$8,060.52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15.  Caleb Donnelly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Troop 777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$2,126.47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0324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3.   Dominic Parla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Pack 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$6, 569.69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16.  Gavin Hernandez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Pack 3300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$2,114.00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402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4.   Jace Walsh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Pack 210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$5,878.80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17.  Israel Blakely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Pack 3300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$2,074.00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17407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5.   Evan Fulton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Pack 1226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$3,245.00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18.  Gabriel Rivero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Troop 761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$2,045.00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717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6.   John Cvanciger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Lone Scout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$3,245.00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19.  Devin Valadez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Troop 191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$1,889.82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5265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7.   Wyatt Schelm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Pack 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$3,001.94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20.  Christopher Connor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Pack 3300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$1,870.00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91987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8.   Ryan Berkey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Pack 3300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$2,642.00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21.  Andres Bennett-Garcia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Pack 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$1,851.50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2765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9.   Carter Stanislaus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Pack 3300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$2,554.00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22.  Nathan Andreae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Pack 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$1,811.83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1162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10. Elijah Jourdan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Pack 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$2,520.32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23.  Charlotte </a:t>
                      </a:r>
                      <a:r>
                        <a:rPr lang="en-US" b="1" dirty="0" err="1">
                          <a:solidFill>
                            <a:schemeClr val="tx1"/>
                          </a:solidFill>
                        </a:rPr>
                        <a:t>Szczepkowski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Pack 243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$1,809.00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3395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11.  L.T. Rice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Troop 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$2,469.72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24.  Leo </a:t>
                      </a:r>
                      <a:r>
                        <a:rPr lang="en-US" b="1" dirty="0" err="1">
                          <a:solidFill>
                            <a:schemeClr val="tx1"/>
                          </a:solidFill>
                        </a:rPr>
                        <a:t>Fistorn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Pack 3300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$1.805.00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8289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12.  Dublin Meter-Rogers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Pack 761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$2,365.00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25.  Sebastian Andreae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Pack 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$1,804.84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2663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13.  Christopher </a:t>
                      </a:r>
                      <a:r>
                        <a:rPr lang="en-US" b="1" dirty="0" err="1">
                          <a:solidFill>
                            <a:schemeClr val="tx1"/>
                          </a:solidFill>
                        </a:rPr>
                        <a:t>Szczepkowski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Pack 243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$2,126.79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26.  Adam Miller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Pack 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$1,800.00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70888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71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ild sitting in a chair&#10;&#10;Description automatically generated with low confidence">
            <a:extLst>
              <a:ext uri="{FF2B5EF4-FFF2-40B4-BE49-F238E27FC236}">
                <a16:creationId xmlns:a16="http://schemas.microsoft.com/office/drawing/2014/main" id="{7ABC4B9B-CA62-C82C-43D6-5BE4E16C4F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A40D6F-BBF6-AE1B-0DDA-B1544BFBCEA1}"/>
              </a:ext>
            </a:extLst>
          </p:cNvPr>
          <p:cNvSpPr txBox="1"/>
          <p:nvPr/>
        </p:nvSpPr>
        <p:spPr>
          <a:xfrm>
            <a:off x="896292" y="6035064"/>
            <a:ext cx="91621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Videos: https://www.youtube.com/channel/UC5wc_p4sW6_MQjL25nzFdlA/videos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76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DD9AF28-DDA4-F942-3DCD-10EE79765C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0272"/>
          <a:stretch/>
        </p:blipFill>
        <p:spPr>
          <a:xfrm>
            <a:off x="0" y="0"/>
            <a:ext cx="12192000" cy="13529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803C4D-E47D-42AF-B215-25A2B9EBFE17}"/>
              </a:ext>
            </a:extLst>
          </p:cNvPr>
          <p:cNvSpPr txBox="1"/>
          <p:nvPr/>
        </p:nvSpPr>
        <p:spPr>
          <a:xfrm>
            <a:off x="234741" y="299763"/>
            <a:ext cx="9496488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Successful Sale – Scout’s Pitch</a:t>
            </a:r>
          </a:p>
        </p:txBody>
      </p:sp>
      <p:pic>
        <p:nvPicPr>
          <p:cNvPr id="4" name="Online Media 1" title="3 Simple Steps for Success">
            <a:hlinkClick r:id="" action="ppaction://media"/>
            <a:extLst>
              <a:ext uri="{FF2B5EF4-FFF2-40B4-BE49-F238E27FC236}">
                <a16:creationId xmlns:a16="http://schemas.microsoft.com/office/drawing/2014/main" id="{360D3FE9-C70D-759D-23D5-D92F56C8A06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47850" y="1476375"/>
            <a:ext cx="8058150" cy="45327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CE4585E-5AF8-6075-44C4-A47A8A6BB059}"/>
              </a:ext>
            </a:extLst>
          </p:cNvPr>
          <p:cNvSpPr/>
          <p:nvPr/>
        </p:nvSpPr>
        <p:spPr>
          <a:xfrm>
            <a:off x="3442765" y="6132520"/>
            <a:ext cx="48683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hlinkClick r:id="rId5"/>
              </a:rPr>
              <a:t>https://youtu.be/0XCq7XB6900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241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8948A42A90064DBF6EC42365687EC5" ma:contentTypeVersion="15" ma:contentTypeDescription="Create a new document." ma:contentTypeScope="" ma:versionID="697f860abc6f1ade9509436dd83aed33">
  <xsd:schema xmlns:xsd="http://www.w3.org/2001/XMLSchema" xmlns:xs="http://www.w3.org/2001/XMLSchema" xmlns:p="http://schemas.microsoft.com/office/2006/metadata/properties" xmlns:ns2="6fb9a596-a42f-4d35-8678-f9f109ef6517" xmlns:ns3="a4da4da2-09e7-41ae-b47f-77725e12bf5f" xmlns:ns4="75b95dde-74f7-416f-ac9c-b683853a3a5c" targetNamespace="http://schemas.microsoft.com/office/2006/metadata/properties" ma:root="true" ma:fieldsID="2eb28df8bfb74d00839ed2cd5a428df4" ns2:_="" ns3:_="" ns4:_="">
    <xsd:import namespace="6fb9a596-a42f-4d35-8678-f9f109ef6517"/>
    <xsd:import namespace="a4da4da2-09e7-41ae-b47f-77725e12bf5f"/>
    <xsd:import namespace="75b95dde-74f7-416f-ac9c-b683853a3a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b9a596-a42f-4d35-8678-f9f109ef65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1d2d5ed-6f4d-4944-9ae4-8862ac2c79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da4da2-09e7-41ae-b47f-77725e12bf5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b95dde-74f7-416f-ac9c-b683853a3a5c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f44d9ced-0cf4-4e3a-844a-7c3920885086}" ma:internalName="TaxCatchAll" ma:showField="CatchAllData" ma:web="75b95dde-74f7-416f-ac9c-b683853a3a5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fb9a596-a42f-4d35-8678-f9f109ef6517">
      <Terms xmlns="http://schemas.microsoft.com/office/infopath/2007/PartnerControls"/>
    </lcf76f155ced4ddcb4097134ff3c332f>
    <TaxCatchAll xmlns="75b95dde-74f7-416f-ac9c-b683853a3a5c" xsi:nil="true"/>
  </documentManagement>
</p:properties>
</file>

<file path=customXml/itemProps1.xml><?xml version="1.0" encoding="utf-8"?>
<ds:datastoreItem xmlns:ds="http://schemas.openxmlformats.org/officeDocument/2006/customXml" ds:itemID="{59F15EC0-95A8-4B19-83D7-0AA0BB765EA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6111D34-562F-4BE4-9183-7FCD9C7C4F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fb9a596-a42f-4d35-8678-f9f109ef6517"/>
    <ds:schemaRef ds:uri="a4da4da2-09e7-41ae-b47f-77725e12bf5f"/>
    <ds:schemaRef ds:uri="75b95dde-74f7-416f-ac9c-b683853a3a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5D54FAD-595B-4F88-9BD4-0CBCB0ECE3A7}">
  <ds:schemaRefs>
    <ds:schemaRef ds:uri="75b95dde-74f7-416f-ac9c-b683853a3a5c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6fb9a596-a42f-4d35-8678-f9f109ef6517"/>
    <ds:schemaRef ds:uri="http://schemas.microsoft.com/office/infopath/2007/PartnerControls"/>
    <ds:schemaRef ds:uri="http://purl.org/dc/terms/"/>
    <ds:schemaRef ds:uri="a4da4da2-09e7-41ae-b47f-77725e12bf5f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23757</TotalTime>
  <Words>1273</Words>
  <Application>Microsoft Office PowerPoint</Application>
  <PresentationFormat>Widescreen</PresentationFormat>
  <Paragraphs>337</Paragraphs>
  <Slides>41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Arial</vt:lpstr>
      <vt:lpstr>Arial Black</vt:lpstr>
      <vt:lpstr>Calibri</vt:lpstr>
      <vt:lpstr>Calibri Light</vt:lpstr>
      <vt:lpstr>Helvetica</vt:lpstr>
      <vt:lpstr>Helvetica Neue</vt:lpstr>
      <vt:lpstr>Helvetica Neue Condensed Black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Sallusti</dc:creator>
  <cp:lastModifiedBy>James Giles</cp:lastModifiedBy>
  <cp:revision>72</cp:revision>
  <cp:lastPrinted>2022-08-03T15:50:40Z</cp:lastPrinted>
  <dcterms:created xsi:type="dcterms:W3CDTF">2022-03-01T14:01:20Z</dcterms:created>
  <dcterms:modified xsi:type="dcterms:W3CDTF">2022-08-26T19:44:29Z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0x010100DF8948A42A90064DBF6EC42365687EC5</vt:lpwstr>
  </property>
</Properties>
</file>