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46"/>
  </p:notesMasterIdLst>
  <p:sldIdLst>
    <p:sldId id="256" r:id="rId5"/>
    <p:sldId id="2107" r:id="rId6"/>
    <p:sldId id="1682" r:id="rId7"/>
    <p:sldId id="2108" r:id="rId8"/>
    <p:sldId id="1775" r:id="rId9"/>
    <p:sldId id="2123" r:id="rId10"/>
    <p:sldId id="2120" r:id="rId11"/>
    <p:sldId id="2109" r:id="rId12"/>
    <p:sldId id="2141" r:id="rId13"/>
    <p:sldId id="2110" r:id="rId14"/>
    <p:sldId id="2111" r:id="rId15"/>
    <p:sldId id="2148" r:id="rId16"/>
    <p:sldId id="2149" r:id="rId17"/>
    <p:sldId id="2065" r:id="rId18"/>
    <p:sldId id="2076" r:id="rId19"/>
    <p:sldId id="2150" r:id="rId20"/>
    <p:sldId id="2151" r:id="rId21"/>
    <p:sldId id="2097" r:id="rId22"/>
    <p:sldId id="2152" r:id="rId23"/>
    <p:sldId id="2103" r:id="rId24"/>
    <p:sldId id="2135" r:id="rId25"/>
    <p:sldId id="2136" r:id="rId26"/>
    <p:sldId id="2137" r:id="rId27"/>
    <p:sldId id="2139" r:id="rId28"/>
    <p:sldId id="1748" r:id="rId29"/>
    <p:sldId id="2104" r:id="rId30"/>
    <p:sldId id="2140" r:id="rId31"/>
    <p:sldId id="2063" r:id="rId32"/>
    <p:sldId id="1731" r:id="rId33"/>
    <p:sldId id="2144" r:id="rId34"/>
    <p:sldId id="2054" r:id="rId35"/>
    <p:sldId id="2093" r:id="rId36"/>
    <p:sldId id="2092" r:id="rId37"/>
    <p:sldId id="1685" r:id="rId38"/>
    <p:sldId id="293" r:id="rId39"/>
    <p:sldId id="2125" r:id="rId40"/>
    <p:sldId id="2146" r:id="rId41"/>
    <p:sldId id="2100" r:id="rId42"/>
    <p:sldId id="2147" r:id="rId43"/>
    <p:sldId id="1619" r:id="rId44"/>
    <p:sldId id="2101" r:id="rId45"/>
  </p:sldIdLst>
  <p:sldSz cx="12192000" cy="6858000"/>
  <p:notesSz cx="9144000" cy="69802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3300"/>
    <a:srgbClr val="E07CF4"/>
    <a:srgbClr val="EE3645"/>
    <a:srgbClr val="000000"/>
    <a:srgbClr val="00133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99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546" y="1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slide" Target="slides/slide37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viewProps" Target="viewProps.xml"/><Relationship Id="rId8" Type="http://schemas.openxmlformats.org/officeDocument/2006/relationships/slide" Target="slides/slide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50223"/>
          </a:xfrm>
          <a:prstGeom prst="rect">
            <a:avLst/>
          </a:prstGeom>
        </p:spPr>
        <p:txBody>
          <a:bodyPr vert="horz" lIns="91408" tIns="45704" rIns="91408" bIns="45704" rtlCol="0"/>
          <a:lstStyle>
            <a:lvl1pPr algn="l">
              <a:defRPr sz="13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79485" y="0"/>
            <a:ext cx="3962400" cy="350223"/>
          </a:xfrm>
          <a:prstGeom prst="rect">
            <a:avLst/>
          </a:prstGeom>
        </p:spPr>
        <p:txBody>
          <a:bodyPr vert="horz" lIns="91408" tIns="45704" rIns="91408" bIns="45704" rtlCol="0"/>
          <a:lstStyle>
            <a:lvl1pPr algn="r">
              <a:defRPr sz="1300"/>
            </a:lvl1pPr>
          </a:lstStyle>
          <a:p>
            <a:fld id="{901F6B00-86B5-48C6-96B1-EAE9B38846EC}" type="datetimeFigureOut">
              <a:rPr lang="en-US" smtClean="0"/>
              <a:t>8/26/2022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478088" y="873125"/>
            <a:ext cx="4187825" cy="23558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08" tIns="45704" rIns="91408" bIns="45704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359241"/>
            <a:ext cx="7315200" cy="2748469"/>
          </a:xfrm>
          <a:prstGeom prst="rect">
            <a:avLst/>
          </a:prstGeom>
        </p:spPr>
        <p:txBody>
          <a:bodyPr vert="horz" lIns="91408" tIns="45704" rIns="91408" bIns="45704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630016"/>
            <a:ext cx="3962400" cy="350222"/>
          </a:xfrm>
          <a:prstGeom prst="rect">
            <a:avLst/>
          </a:prstGeom>
        </p:spPr>
        <p:txBody>
          <a:bodyPr vert="horz" lIns="91408" tIns="45704" rIns="91408" bIns="45704" rtlCol="0" anchor="b"/>
          <a:lstStyle>
            <a:lvl1pPr algn="l">
              <a:defRPr sz="13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79485" y="6630016"/>
            <a:ext cx="3962400" cy="350222"/>
          </a:xfrm>
          <a:prstGeom prst="rect">
            <a:avLst/>
          </a:prstGeom>
        </p:spPr>
        <p:txBody>
          <a:bodyPr vert="horz" lIns="91408" tIns="45704" rIns="91408" bIns="45704" rtlCol="0" anchor="b"/>
          <a:lstStyle>
            <a:lvl1pPr algn="r">
              <a:defRPr sz="1300"/>
            </a:lvl1pPr>
          </a:lstStyle>
          <a:p>
            <a:fld id="{0DF9A8A1-FEEE-4151-A433-E887B93F56F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03593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B3ACBA-7193-48F5-98FB-7F56D33FBCB5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697598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E0791FF-C923-458E-AF57-EC41761F63C4}" type="slidenum">
              <a:rPr lang="en-US" smtClean="0"/>
              <a:t>33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571348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110038" y="381000"/>
            <a:ext cx="3400425" cy="191293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369929">
              <a:defRPr/>
            </a:pPr>
            <a:r>
              <a:rPr lang="en-US" sz="3900" dirty="0"/>
              <a:t>1-2 min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6BE02D-20C0-F840-AFAC-BEA99C74FDC2}" type="slidenum">
              <a:rPr lang="en-US" smtClean="0"/>
              <a:pPr/>
              <a:t>34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700651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" name="Google Shape;386;p38:notes"/>
          <p:cNvSpPr txBox="1">
            <a:spLocks noGrp="1"/>
          </p:cNvSpPr>
          <p:nvPr>
            <p:ph type="body" idx="1"/>
          </p:nvPr>
        </p:nvSpPr>
        <p:spPr>
          <a:xfrm>
            <a:off x="930910" y="3379868"/>
            <a:ext cx="7447280" cy="2765346"/>
          </a:xfrm>
          <a:prstGeom prst="rect">
            <a:avLst/>
          </a:prstGeom>
        </p:spPr>
        <p:txBody>
          <a:bodyPr spcFirstLastPara="1" wrap="square" lIns="92575" tIns="46275" rIns="92575" bIns="462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7" name="Google Shape;387;p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47938" y="877888"/>
            <a:ext cx="4213225" cy="237013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B3ACBA-7193-48F5-98FB-7F56D33FBCB5}" type="slidenum">
              <a:rPr lang="en-US" smtClean="0"/>
              <a:t>38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414266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B3ACBA-7193-48F5-98FB-7F56D33FBCB5}" type="slidenum">
              <a:rPr lang="en-US" smtClean="0"/>
              <a:t>39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552807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244725" y="522288"/>
            <a:ext cx="4652963" cy="26177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4000" dirty="0"/>
              <a:t>Update dates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6BE02D-20C0-F840-AFAC-BEA99C74FDC2}" type="slidenum">
              <a:rPr lang="en-US" smtClean="0"/>
              <a:pPr/>
              <a:t>40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109202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B3ACBA-7193-48F5-98FB-7F56D33FBCB5}" type="slidenum">
              <a:rPr lang="en-US" smtClean="0"/>
              <a:t>41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45987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B3ACBA-7193-48F5-98FB-7F56D33FBCB5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04494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A5D3BF3-D352-46FC-8343-31F56E6730EA}" type="slidenum">
              <a:rPr kumimoji="0" lang="en-US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0340236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A5D3BF3-D352-46FC-8343-31F56E6730EA}" type="slidenum">
              <a:rPr kumimoji="0" lang="en-US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0629567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B3ACBA-7193-48F5-98FB-7F56D33FBCB5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186666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B3ACBA-7193-48F5-98FB-7F56D33FBCB5}" type="slidenum">
              <a:rPr lang="en-US" smtClean="0"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565152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478088" y="873125"/>
            <a:ext cx="4187825" cy="23558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include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B3ACBA-7193-48F5-98FB-7F56D33FBCB5}" type="slidenum">
              <a:rPr lang="en-US" smtClean="0"/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88828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E0791FF-C923-458E-AF57-EC41761F63C4}" type="slidenum">
              <a:rPr lang="en-US" smtClean="0"/>
              <a:t>30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545728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478088" y="873125"/>
            <a:ext cx="4187825" cy="23558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include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B3ACBA-7193-48F5-98FB-7F56D33FBCB5}" type="slidenum">
              <a:rPr lang="en-US" smtClean="0"/>
              <a:t>31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23388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84FF4A-7E97-462B-9BA2-A9A44B42970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50E5E5A-A275-4FAD-A25B-B17C69ABE6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2F16DC-D92D-4A6F-AA42-180D9A9140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C68986-6867-46DF-B9DC-AC67C7B4336F}" type="datetimeFigureOut">
              <a:rPr lang="en-US" smtClean="0"/>
              <a:t>8/26/2022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BB73D5-5DFF-44C5-B801-B1288457F6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BB2139F-B2B1-4F80-BA82-92C041EC3E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4D8005-5A36-48DF-9617-5FE36619BB8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96343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6ACC4A-08DF-47D8-81C7-E3C2D5AC33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67B386A-E56E-4FAD-9C72-DBC00DB349B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A0D02D-6088-4B81-9FEA-82E3B91CB4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C68986-6867-46DF-B9DC-AC67C7B4336F}" type="datetimeFigureOut">
              <a:rPr lang="en-US" smtClean="0"/>
              <a:t>8/26/2022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E13BDBB-360D-4FA5-928F-3808E31F92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80DA2BC-EDDA-454D-91C6-135128B81C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4D8005-5A36-48DF-9617-5FE36619BB8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04186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773D84B-9134-4022-B9F7-D03BF57C85B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1DA9B35-64E9-414F-A3A2-7E577EB5378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1FE1A8-3784-4ED8-B2FC-291A42249E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C68986-6867-46DF-B9DC-AC67C7B4336F}" type="datetimeFigureOut">
              <a:rPr lang="en-US" smtClean="0"/>
              <a:t>8/26/2022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7E7FEB-F0E6-44BB-B2BE-C4375719AF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09C3A2-F190-4EF7-AE2E-3BDB23FB5E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4D8005-5A36-48DF-9617-5FE36619BB8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20435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AF5373-F4DC-402F-86A5-F0B17B4BDC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871535-2957-41F8-9199-786E7AF699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BB6D8F8-AB22-4621-94CF-20C22AE1A0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C68986-6867-46DF-B9DC-AC67C7B4336F}" type="datetimeFigureOut">
              <a:rPr lang="en-US" smtClean="0"/>
              <a:t>8/26/2022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AB1A24-8A25-414F-9084-1E345A3139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78DB44-2879-4CC3-ABF9-6CC9AB062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4D8005-5A36-48DF-9617-5FE36619BB8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81586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FBDF18-6000-4A20-B30C-13577E9472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E4F334E-BAB6-4538-9C7C-C2B13DE055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1CC7E15-6243-4471-9D6D-AE417BF416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C68986-6867-46DF-B9DC-AC67C7B4336F}" type="datetimeFigureOut">
              <a:rPr lang="en-US" smtClean="0"/>
              <a:t>8/26/2022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6E7392C-6B3A-4DCB-A5FE-74D156D0B2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164B0F0-652F-43AF-B338-74F8AD2155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4D8005-5A36-48DF-9617-5FE36619BB8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14097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4582EB-57B9-4D82-B7FC-D83026A96C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DFA066-AEEF-4F0E-8E06-3926DC6BB60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2284895-5D7E-48F7-A1D8-8EBAD335FF7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027FB4A-112C-4004-91D7-A48629073B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C68986-6867-46DF-B9DC-AC67C7B4336F}" type="datetimeFigureOut">
              <a:rPr lang="en-US" smtClean="0"/>
              <a:t>8/26/2022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B55078A-B37B-45D4-9D4A-7D40A2BE0E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CE3647A-AC4A-4638-8B28-876281FE03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4D8005-5A36-48DF-9617-5FE36619BB8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66103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63AC60-FDE3-4567-946B-5B4F01EB11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BAA39D-551A-49E6-97E0-9A7318EAD8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4E74E96-C14B-4B14-9443-B423F1F396A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CBD8F56-199C-4867-BE5A-13849CB0C2D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CDBF96A-1781-474F-B903-5B2A8C4690D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ED17FDE-0FF5-4B04-B83E-1623193B4E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C68986-6867-46DF-B9DC-AC67C7B4336F}" type="datetimeFigureOut">
              <a:rPr lang="en-US" smtClean="0"/>
              <a:t>8/26/2022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17BD68B-A444-4DE1-9AF8-8017B56E59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7907B32-E81D-4135-9115-F7D830001F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4D8005-5A36-48DF-9617-5FE36619BB8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86777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B82D9F-D1FB-4E3D-A2FE-82B035E7A4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2DF9AFC-2D2D-49FA-8B2A-C4C6E03E8B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C68986-6867-46DF-B9DC-AC67C7B4336F}" type="datetimeFigureOut">
              <a:rPr lang="en-US" smtClean="0"/>
              <a:t>8/26/2022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EE989D1-E04A-4DA9-B4A9-1E70216C6E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72D8D16-B18C-4567-8A40-C09CDA7D28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4D8005-5A36-48DF-9617-5FE36619BB8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5925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4CCCF73-2A43-44C8-A041-B3081F9539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C68986-6867-46DF-B9DC-AC67C7B4336F}" type="datetimeFigureOut">
              <a:rPr lang="en-US" smtClean="0"/>
              <a:t>8/26/2022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8ED7F29-C92A-494F-9F7D-9EE3055CA1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C195608-7EED-41DE-A7CB-4FEA10217A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4D8005-5A36-48DF-9617-5FE36619BB8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81514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ED6BA1-3C6C-4AD6-8B38-607A0E90B4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BF89E3-2319-4EFC-AAFF-27DA5294A4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548C09A-F7F7-4031-86BC-EF4CF85E5EF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5046D6D-76B2-4726-B41A-C94101E6C6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C68986-6867-46DF-B9DC-AC67C7B4336F}" type="datetimeFigureOut">
              <a:rPr lang="en-US" smtClean="0"/>
              <a:t>8/26/2022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7F2C31B-F43E-48B1-90FF-55E126516F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E79F71D-604C-4431-B743-289EA60A49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4D8005-5A36-48DF-9617-5FE36619BB8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92780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B918FD-E6AC-4A1B-B80D-E83C5BCDF4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639F63F-F175-488E-98EE-EDE3E913B40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09BE907-55FB-4330-BB94-29206A18205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BB3BADA-59E3-4090-AFF4-86D5915122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C68986-6867-46DF-B9DC-AC67C7B4336F}" type="datetimeFigureOut">
              <a:rPr lang="en-US" smtClean="0"/>
              <a:t>8/26/2022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B41D355-3543-4944-91FC-FD7B2929EB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0F05170-A314-447B-850F-F87066CA95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4D8005-5A36-48DF-9617-5FE36619BB8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17205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78465E5-F2D7-48D6-9277-289009708C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FCBECF-C7E1-4D52-97FF-8A26CE0851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A113EB-A3E4-4A18-9A51-06E3ECF74CC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C68986-6867-46DF-B9DC-AC67C7B4336F}" type="datetimeFigureOut">
              <a:rPr lang="en-US" smtClean="0"/>
              <a:t>8/26/2022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393BF80-0F0C-4C55-88AA-F7EDAB40159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DF6A096-F092-4736-B60C-DDD9E426790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4D8005-5A36-48DF-9617-5FE36619BB8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46611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channel/UC5wc_p4sW6_MQjL25nzFdlA/videos" TargetMode="External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slideLayout" Target="../slideLayouts/slideLayout7.xml"/><Relationship Id="rId1" Type="http://schemas.openxmlformats.org/officeDocument/2006/relationships/video" Target="https://www.youtube.com/embed/J6sAzOv6zfY?feature=oembed" TargetMode="External"/><Relationship Id="rId6" Type="http://schemas.openxmlformats.org/officeDocument/2006/relationships/image" Target="../media/image28.png"/><Relationship Id="rId5" Type="http://schemas.openxmlformats.org/officeDocument/2006/relationships/hyperlink" Target="https://www.youtube.com/watch?v=J6sAzOv6zfY" TargetMode="External"/><Relationship Id="rId4" Type="http://schemas.openxmlformats.org/officeDocument/2006/relationships/image" Target="../media/image27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gif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4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jpeg"/><Relationship Id="rId13" Type="http://schemas.openxmlformats.org/officeDocument/2006/relationships/image" Target="../media/image47.png"/><Relationship Id="rId3" Type="http://schemas.openxmlformats.org/officeDocument/2006/relationships/image" Target="../media/image11.png"/><Relationship Id="rId7" Type="http://schemas.openxmlformats.org/officeDocument/2006/relationships/image" Target="../media/image41.jpeg"/><Relationship Id="rId12" Type="http://schemas.openxmlformats.org/officeDocument/2006/relationships/image" Target="../media/image46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0.jpeg"/><Relationship Id="rId11" Type="http://schemas.openxmlformats.org/officeDocument/2006/relationships/image" Target="../media/image45.jpeg"/><Relationship Id="rId5" Type="http://schemas.openxmlformats.org/officeDocument/2006/relationships/image" Target="../media/image39.jpeg"/><Relationship Id="rId10" Type="http://schemas.openxmlformats.org/officeDocument/2006/relationships/image" Target="../media/image44.png"/><Relationship Id="rId4" Type="http://schemas.openxmlformats.org/officeDocument/2006/relationships/image" Target="../media/image38.jpeg"/><Relationship Id="rId9" Type="http://schemas.openxmlformats.org/officeDocument/2006/relationships/image" Target="../media/image43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47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hyperlink" Target="mailto:Lisakernel@gmail.com" TargetMode="External"/><Relationship Id="rId3" Type="http://schemas.openxmlformats.org/officeDocument/2006/relationships/image" Target="../media/image11.png"/><Relationship Id="rId7" Type="http://schemas.openxmlformats.org/officeDocument/2006/relationships/hyperlink" Target="mailto:popcornkernel@gmail.com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support.trails-end.com/" TargetMode="External"/><Relationship Id="rId5" Type="http://schemas.openxmlformats.org/officeDocument/2006/relationships/hyperlink" Target="mailto:Support@trails-end.com" TargetMode="External"/><Relationship Id="rId4" Type="http://schemas.openxmlformats.org/officeDocument/2006/relationships/hyperlink" Target="http://www.trails-end.com/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2.tiff"/><Relationship Id="rId4" Type="http://schemas.openxmlformats.org/officeDocument/2006/relationships/hyperlink" Target="https://www.trails-end.com/login" TargetMode="Externa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channel/UC5wc_p4sW6_MQjL25nzFdlA/videos" TargetMode="External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slideLayout" Target="../slideLayouts/slideLayout7.xml"/><Relationship Id="rId1" Type="http://schemas.openxmlformats.org/officeDocument/2006/relationships/video" Target="https://www.youtube.com/embed/0XCq7XB6900?feature=oembed" TargetMode="External"/><Relationship Id="rId5" Type="http://schemas.openxmlformats.org/officeDocument/2006/relationships/hyperlink" Target="https://youtu.be/0XCq7XB6900" TargetMode="External"/><Relationship Id="rId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text, person, crowd&#10;&#10;Description automatically generated">
            <a:extLst>
              <a:ext uri="{FF2B5EF4-FFF2-40B4-BE49-F238E27FC236}">
                <a16:creationId xmlns:a16="http://schemas.microsoft.com/office/drawing/2014/main" id="{6AD6F89D-BBD8-BA88-6AD5-2208B3B4D35F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A97069A7-5CC3-F489-5A78-48845ED2FB55}"/>
              </a:ext>
            </a:extLst>
          </p:cNvPr>
          <p:cNvSpPr txBox="1"/>
          <p:nvPr/>
        </p:nvSpPr>
        <p:spPr>
          <a:xfrm>
            <a:off x="2428875" y="3143250"/>
            <a:ext cx="783154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  <a:latin typeface="Helvetica" pitchFamily="2" charset="0"/>
              </a:rPr>
              <a:t>SOUTHWEST FLORIDA COUNCIL</a:t>
            </a:r>
          </a:p>
          <a:p>
            <a:r>
              <a:rPr lang="en-US" sz="3200" b="1" dirty="0">
                <a:solidFill>
                  <a:schemeClr val="bg1"/>
                </a:solidFill>
                <a:latin typeface="Helvetica" pitchFamily="2" charset="0"/>
              </a:rPr>
              <a:t>FORT MYERS</a:t>
            </a:r>
          </a:p>
          <a:p>
            <a:r>
              <a:rPr lang="en-US" sz="3200" b="1" dirty="0">
                <a:solidFill>
                  <a:schemeClr val="bg1"/>
                </a:solidFill>
                <a:latin typeface="Helvetica" pitchFamily="2" charset="0"/>
              </a:rPr>
              <a:t>FLORIDA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BC691EC-158A-78CE-23D7-2B3C67D38488}"/>
              </a:ext>
            </a:extLst>
          </p:cNvPr>
          <p:cNvSpPr txBox="1"/>
          <p:nvPr/>
        </p:nvSpPr>
        <p:spPr>
          <a:xfrm>
            <a:off x="148045" y="5534561"/>
            <a:ext cx="922237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chemeClr val="bg1"/>
                </a:solidFill>
              </a:rPr>
              <a:t>Text </a:t>
            </a:r>
            <a:r>
              <a:rPr lang="en-US" sz="8000" dirty="0">
                <a:solidFill>
                  <a:schemeClr val="bg1"/>
                </a:solidFill>
              </a:rPr>
              <a:t>APP</a:t>
            </a:r>
            <a:r>
              <a:rPr lang="en-US" sz="4400" dirty="0">
                <a:solidFill>
                  <a:schemeClr val="bg1"/>
                </a:solidFill>
              </a:rPr>
              <a:t> to </a:t>
            </a:r>
            <a:r>
              <a:rPr lang="en-US" sz="8000" dirty="0">
                <a:solidFill>
                  <a:schemeClr val="bg1"/>
                </a:solidFill>
              </a:rPr>
              <a:t>62771</a:t>
            </a:r>
            <a:r>
              <a:rPr lang="en-US" sz="4400" dirty="0">
                <a:solidFill>
                  <a:schemeClr val="bg1"/>
                </a:solidFill>
              </a:rPr>
              <a:t>   NOW!!!!!</a:t>
            </a:r>
          </a:p>
        </p:txBody>
      </p:sp>
    </p:spTree>
    <p:extLst>
      <p:ext uri="{BB962C8B-B14F-4D97-AF65-F5344CB8AC3E}">
        <p14:creationId xmlns:p14="http://schemas.microsoft.com/office/powerpoint/2010/main" val="7910700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text, application, email&#10;&#10;Description automatically generated">
            <a:extLst>
              <a:ext uri="{FF2B5EF4-FFF2-40B4-BE49-F238E27FC236}">
                <a16:creationId xmlns:a16="http://schemas.microsoft.com/office/drawing/2014/main" id="{8804338B-F8AA-B42F-FF10-FA6C1754F576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E6DB890-B547-3827-13CF-01CD538F71BA}"/>
              </a:ext>
            </a:extLst>
          </p:cNvPr>
          <p:cNvSpPr txBox="1"/>
          <p:nvPr/>
        </p:nvSpPr>
        <p:spPr>
          <a:xfrm>
            <a:off x="187153" y="355853"/>
            <a:ext cx="11577812" cy="707578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sz="4000" b="1" dirty="0">
                <a:solidFill>
                  <a:schemeClr val="bg1"/>
                </a:solidFill>
                <a:latin typeface="Helvetica" pitchFamily="2" charset="0"/>
              </a:rPr>
              <a:t>A Successful Sale – for youth</a:t>
            </a:r>
          </a:p>
        </p:txBody>
      </p:sp>
    </p:spTree>
    <p:extLst>
      <p:ext uri="{BB962C8B-B14F-4D97-AF65-F5344CB8AC3E}">
        <p14:creationId xmlns:p14="http://schemas.microsoft.com/office/powerpoint/2010/main" val="26558275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text, application, email&#10;&#10;Description automatically generated">
            <a:extLst>
              <a:ext uri="{FF2B5EF4-FFF2-40B4-BE49-F238E27FC236}">
                <a16:creationId xmlns:a16="http://schemas.microsoft.com/office/drawing/2014/main" id="{19C84132-8AB8-BCC7-5202-169024243C02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805AB4C-D085-9266-C1C8-D838451F1419}"/>
              </a:ext>
            </a:extLst>
          </p:cNvPr>
          <p:cNvSpPr txBox="1"/>
          <p:nvPr/>
        </p:nvSpPr>
        <p:spPr>
          <a:xfrm>
            <a:off x="187153" y="355853"/>
            <a:ext cx="11577812" cy="707578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sz="4000" b="1" dirty="0">
                <a:solidFill>
                  <a:schemeClr val="bg1"/>
                </a:solidFill>
                <a:latin typeface="Helvetica" pitchFamily="2" charset="0"/>
              </a:rPr>
              <a:t>A Successful Sale – for youth</a:t>
            </a:r>
          </a:p>
        </p:txBody>
      </p:sp>
    </p:spTree>
    <p:extLst>
      <p:ext uri="{BB962C8B-B14F-4D97-AF65-F5344CB8AC3E}">
        <p14:creationId xmlns:p14="http://schemas.microsoft.com/office/powerpoint/2010/main" val="14082278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6C7BA81-975C-460B-B5D6-596C85ACF03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317"/>
          <a:stretch/>
        </p:blipFill>
        <p:spPr>
          <a:xfrm>
            <a:off x="0" y="483992"/>
            <a:ext cx="12192000" cy="5281808"/>
          </a:xfrm>
          <a:prstGeom prst="rect">
            <a:avLst/>
          </a:prstGeom>
        </p:spPr>
      </p:pic>
      <p:sp>
        <p:nvSpPr>
          <p:cNvPr id="13" name="Content Placeholder 10">
            <a:extLst>
              <a:ext uri="{FF2B5EF4-FFF2-40B4-BE49-F238E27FC236}">
                <a16:creationId xmlns:a16="http://schemas.microsoft.com/office/drawing/2014/main" id="{978CEC77-92D3-4CA2-98DB-72A6FB9319B3}"/>
              </a:ext>
            </a:extLst>
          </p:cNvPr>
          <p:cNvSpPr txBox="1">
            <a:spLocks/>
          </p:cNvSpPr>
          <p:nvPr/>
        </p:nvSpPr>
        <p:spPr>
          <a:xfrm>
            <a:off x="311837" y="2730937"/>
            <a:ext cx="11606955" cy="2235563"/>
          </a:xfrm>
          <a:prstGeom prst="rect">
            <a:avLst/>
          </a:prstGeom>
        </p:spPr>
        <p:txBody>
          <a:bodyPr vert="horz" lIns="121920" tIns="60960" rIns="121920" bIns="60960" rtlCol="0">
            <a:noAutofit/>
          </a:bodyPr>
          <a:lstStyle>
            <a:lvl1pPr marL="0" indent="0" algn="ctr" defTabSz="1828343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None/>
              <a:defRPr sz="47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14171" indent="0" algn="ctr" defTabSz="1828343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9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343" indent="0" algn="ctr" defTabSz="1828343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2514" indent="0" algn="ctr" defTabSz="1828343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1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6686" indent="0" algn="ctr" defTabSz="1828343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1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0857" indent="0" algn="ctr" defTabSz="1828343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1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5028" indent="0" algn="ctr" defTabSz="1828343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1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399200" indent="0" algn="ctr" defTabSz="1828343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1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3371" indent="0" algn="ctr" defTabSz="1828343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1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82834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6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Slide Number Placeholder 9">
            <a:extLst>
              <a:ext uri="{FF2B5EF4-FFF2-40B4-BE49-F238E27FC236}">
                <a16:creationId xmlns:a16="http://schemas.microsoft.com/office/drawing/2014/main" id="{6AA7ABC5-7538-45E6-9784-E322BA7DBB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80800" y="6248400"/>
            <a:ext cx="711200" cy="381000"/>
          </a:xfrm>
        </p:spPr>
        <p:txBody>
          <a:bodyPr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3F7CB7D-F184-43C7-B6FD-03D728E1BBF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0407594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CD6FB09-5FBF-4449-899F-3AD2A259529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833" r="833"/>
          <a:stretch/>
        </p:blipFill>
        <p:spPr>
          <a:xfrm>
            <a:off x="0" y="95412"/>
            <a:ext cx="12192000" cy="6667176"/>
          </a:xfrm>
          <a:prstGeom prst="rect">
            <a:avLst/>
          </a:prstGeom>
        </p:spPr>
      </p:pic>
      <p:sp>
        <p:nvSpPr>
          <p:cNvPr id="13" name="Content Placeholder 10">
            <a:extLst>
              <a:ext uri="{FF2B5EF4-FFF2-40B4-BE49-F238E27FC236}">
                <a16:creationId xmlns:a16="http://schemas.microsoft.com/office/drawing/2014/main" id="{978CEC77-92D3-4CA2-98DB-72A6FB9319B3}"/>
              </a:ext>
            </a:extLst>
          </p:cNvPr>
          <p:cNvSpPr txBox="1">
            <a:spLocks/>
          </p:cNvSpPr>
          <p:nvPr/>
        </p:nvSpPr>
        <p:spPr>
          <a:xfrm>
            <a:off x="311837" y="2730937"/>
            <a:ext cx="11606955" cy="2235563"/>
          </a:xfrm>
          <a:prstGeom prst="rect">
            <a:avLst/>
          </a:prstGeom>
        </p:spPr>
        <p:txBody>
          <a:bodyPr vert="horz" lIns="121920" tIns="60960" rIns="121920" bIns="60960" rtlCol="0">
            <a:noAutofit/>
          </a:bodyPr>
          <a:lstStyle>
            <a:lvl1pPr marL="0" indent="0" algn="ctr" defTabSz="1828343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None/>
              <a:defRPr sz="47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14171" indent="0" algn="ctr" defTabSz="1828343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9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343" indent="0" algn="ctr" defTabSz="1828343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2514" indent="0" algn="ctr" defTabSz="1828343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1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6686" indent="0" algn="ctr" defTabSz="1828343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1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0857" indent="0" algn="ctr" defTabSz="1828343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1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5028" indent="0" algn="ctr" defTabSz="1828343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1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399200" indent="0" algn="ctr" defTabSz="1828343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1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3371" indent="0" algn="ctr" defTabSz="1828343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1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82834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6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Slide Number Placeholder 9">
            <a:extLst>
              <a:ext uri="{FF2B5EF4-FFF2-40B4-BE49-F238E27FC236}">
                <a16:creationId xmlns:a16="http://schemas.microsoft.com/office/drawing/2014/main" id="{6AA7ABC5-7538-45E6-9784-E322BA7DBB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80800" y="6248400"/>
            <a:ext cx="711200" cy="381000"/>
          </a:xfrm>
        </p:spPr>
        <p:txBody>
          <a:bodyPr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3F7CB7D-F184-43C7-B6FD-03D728E1BBF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643671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text, outdoor, sign&#10;&#10;Description automatically generated">
            <a:extLst>
              <a:ext uri="{FF2B5EF4-FFF2-40B4-BE49-F238E27FC236}">
                <a16:creationId xmlns:a16="http://schemas.microsoft.com/office/drawing/2014/main" id="{A9B3C6D9-8AEC-7FB5-1ADE-C3BAFC466AE8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148325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C2893353-B98B-C9BE-A34C-A22B14D91E13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F803C4D-E47D-42AF-B215-25A2B9EBFE17}"/>
              </a:ext>
            </a:extLst>
          </p:cNvPr>
          <p:cNvSpPr txBox="1"/>
          <p:nvPr/>
        </p:nvSpPr>
        <p:spPr>
          <a:xfrm>
            <a:off x="187153" y="355853"/>
            <a:ext cx="11577812" cy="707578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sz="4000" b="1" dirty="0">
                <a:solidFill>
                  <a:schemeClr val="bg1"/>
                </a:solidFill>
                <a:latin typeface="Helvetica" pitchFamily="2" charset="0"/>
              </a:rPr>
              <a:t>Ways to Sell</a:t>
            </a:r>
          </a:p>
        </p:txBody>
      </p:sp>
      <p:sp>
        <p:nvSpPr>
          <p:cNvPr id="6" name="Shape 261">
            <a:extLst>
              <a:ext uri="{FF2B5EF4-FFF2-40B4-BE49-F238E27FC236}">
                <a16:creationId xmlns:a16="http://schemas.microsoft.com/office/drawing/2014/main" id="{BD5F1832-7737-4054-B69F-501A062C68C7}"/>
              </a:ext>
            </a:extLst>
          </p:cNvPr>
          <p:cNvSpPr/>
          <p:nvPr/>
        </p:nvSpPr>
        <p:spPr>
          <a:xfrm rot="16200000">
            <a:off x="-262150" y="3699120"/>
            <a:ext cx="4115872" cy="2600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19050" tIns="19050" rIns="19050" bIns="19050" anchor="ctr">
            <a:spAutoFit/>
          </a:bodyPr>
          <a:lstStyle/>
          <a:p>
            <a:pPr defTabSz="309552">
              <a:lnSpc>
                <a:spcPct val="80000"/>
              </a:lnSpc>
              <a:defRPr sz="1800"/>
            </a:pPr>
            <a:endParaRPr lang="en-US" sz="1800" b="1" kern="0" dirty="0">
              <a:latin typeface="Helvetica Neue Condensed Black" charset="0"/>
              <a:ea typeface="Helvetica Neue Condensed Black" charset="0"/>
              <a:cs typeface="Helvetica Neue Condensed Black" charset="0"/>
              <a:sym typeface="BebasNeueRegular"/>
            </a:endParaRPr>
          </a:p>
        </p:txBody>
      </p:sp>
      <p:pic>
        <p:nvPicPr>
          <p:cNvPr id="7" name="Picture 6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C041EE84-B586-D6E2-69B8-E57E2C9032D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3062" t="23605" r="9599" b="20143"/>
          <a:stretch/>
        </p:blipFill>
        <p:spPr>
          <a:xfrm>
            <a:off x="320296" y="1570286"/>
            <a:ext cx="11663216" cy="4771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087494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7DD9AF28-DDA4-F942-3DCD-10EE79765CF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80272"/>
          <a:stretch/>
        </p:blipFill>
        <p:spPr>
          <a:xfrm>
            <a:off x="0" y="0"/>
            <a:ext cx="12192000" cy="135293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F803C4D-E47D-42AF-B215-25A2B9EBFE17}"/>
              </a:ext>
            </a:extLst>
          </p:cNvPr>
          <p:cNvSpPr txBox="1"/>
          <p:nvPr/>
        </p:nvSpPr>
        <p:spPr>
          <a:xfrm>
            <a:off x="234741" y="299763"/>
            <a:ext cx="9496488" cy="707578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elvetica" pitchFamily="2" charset="0"/>
                <a:ea typeface="+mn-ea"/>
                <a:cs typeface="+mn-cs"/>
              </a:rPr>
              <a:t>STOREFRONTS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6C27FFB-AC01-8F51-098F-EBCE1E4AA6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3595" y="1652702"/>
            <a:ext cx="10515600" cy="4772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84331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7DD9AF28-DDA4-F942-3DCD-10EE79765CF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80272"/>
          <a:stretch/>
        </p:blipFill>
        <p:spPr>
          <a:xfrm>
            <a:off x="0" y="0"/>
            <a:ext cx="12192000" cy="135293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F803C4D-E47D-42AF-B215-25A2B9EBFE17}"/>
              </a:ext>
            </a:extLst>
          </p:cNvPr>
          <p:cNvSpPr txBox="1"/>
          <p:nvPr/>
        </p:nvSpPr>
        <p:spPr>
          <a:xfrm>
            <a:off x="234741" y="299763"/>
            <a:ext cx="9496488" cy="707578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elvetica" pitchFamily="2" charset="0"/>
                <a:ea typeface="+mn-ea"/>
                <a:cs typeface="+mn-cs"/>
              </a:rPr>
              <a:t>Wagon Sales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BC1DD46-983E-A77B-0A9E-DF28E2B3D3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4741" y="1352939"/>
            <a:ext cx="11915775" cy="5038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563640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9407167D-CE3B-4F86-BB97-20F9374ED6EC}"/>
              </a:ext>
            </a:extLst>
          </p:cNvPr>
          <p:cNvSpPr txBox="1"/>
          <p:nvPr/>
        </p:nvSpPr>
        <p:spPr>
          <a:xfrm>
            <a:off x="325344" y="2605311"/>
            <a:ext cx="5149516" cy="1647378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Helvetica" pitchFamily="2" charset="0"/>
              </a:rPr>
              <a:t>2022 Trail’s End Tech</a:t>
            </a:r>
          </a:p>
          <a:p>
            <a:pPr algn="ctr"/>
            <a:endParaRPr lang="en-US" sz="4400" b="1" dirty="0">
              <a:solidFill>
                <a:schemeClr val="bg1"/>
              </a:solidFill>
              <a:latin typeface="Helvetica" pitchFamily="2" charset="0"/>
            </a:endParaRPr>
          </a:p>
        </p:txBody>
      </p:sp>
      <p:pic>
        <p:nvPicPr>
          <p:cNvPr id="3" name="Picture 2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78D6BFF4-7D0C-18ED-8712-56F4A749149B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C0C86D2-7562-58DD-E7A9-81DF77908177}"/>
              </a:ext>
            </a:extLst>
          </p:cNvPr>
          <p:cNvSpPr txBox="1"/>
          <p:nvPr/>
        </p:nvSpPr>
        <p:spPr>
          <a:xfrm>
            <a:off x="654848" y="3106379"/>
            <a:ext cx="4979403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6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 </a:t>
            </a:r>
            <a:endParaRPr lang="en-US" sz="36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Easy for Parents &amp; Scouts- access on the go!  </a:t>
            </a:r>
            <a:endParaRPr lang="en-US" sz="2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en-US" sz="2800" dirty="0"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Enter ALL sales so that you can qualify for the prizes! </a:t>
            </a:r>
            <a:endParaRPr lang="en-US" sz="36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BD72862-9B3F-F0AE-675F-4CBC42F630A6}"/>
              </a:ext>
            </a:extLst>
          </p:cNvPr>
          <p:cNvSpPr txBox="1"/>
          <p:nvPr/>
        </p:nvSpPr>
        <p:spPr>
          <a:xfrm>
            <a:off x="353053" y="6038882"/>
            <a:ext cx="862798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How to Videos: </a:t>
            </a:r>
            <a:r>
              <a:rPr lang="en-US" dirty="0">
                <a:solidFill>
                  <a:schemeClr val="bg1"/>
                </a:solidFill>
                <a:hlinkClick r:id="rId3"/>
              </a:rPr>
              <a:t>https://www.youtube.com/channel/UC5wc_p4sW6_MQjL25nzFdlA/videos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926731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7DD9AF28-DDA4-F942-3DCD-10EE79765CF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80272"/>
          <a:stretch/>
        </p:blipFill>
        <p:spPr>
          <a:xfrm>
            <a:off x="0" y="0"/>
            <a:ext cx="12192000" cy="135293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F803C4D-E47D-42AF-B215-25A2B9EBFE17}"/>
              </a:ext>
            </a:extLst>
          </p:cNvPr>
          <p:cNvSpPr txBox="1"/>
          <p:nvPr/>
        </p:nvSpPr>
        <p:spPr>
          <a:xfrm>
            <a:off x="234741" y="299763"/>
            <a:ext cx="9496488" cy="707578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sz="4000" b="1" dirty="0">
                <a:solidFill>
                  <a:schemeClr val="bg1"/>
                </a:solidFill>
                <a:latin typeface="Helvetica" pitchFamily="2" charset="0"/>
              </a:rPr>
              <a:t>STOP – Everyone Get the App NOW!!!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D777CD3-8CC6-43B6-4246-5EC295679D8A}"/>
              </a:ext>
            </a:extLst>
          </p:cNvPr>
          <p:cNvSpPr txBox="1"/>
          <p:nvPr/>
        </p:nvSpPr>
        <p:spPr>
          <a:xfrm>
            <a:off x="0" y="2316480"/>
            <a:ext cx="121920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/>
              <a:t>Text </a:t>
            </a:r>
            <a:r>
              <a:rPr lang="en-US" sz="11500" dirty="0"/>
              <a:t>APP</a:t>
            </a:r>
            <a:r>
              <a:rPr lang="en-US" sz="6000" dirty="0"/>
              <a:t> to </a:t>
            </a:r>
            <a:r>
              <a:rPr lang="en-US" sz="11500" dirty="0"/>
              <a:t>62771</a:t>
            </a:r>
            <a:r>
              <a:rPr lang="en-US" sz="6000" dirty="0"/>
              <a:t>   NOW!!!!!</a:t>
            </a:r>
          </a:p>
        </p:txBody>
      </p:sp>
    </p:spTree>
    <p:extLst>
      <p:ext uri="{BB962C8B-B14F-4D97-AF65-F5344CB8AC3E}">
        <p14:creationId xmlns:p14="http://schemas.microsoft.com/office/powerpoint/2010/main" val="15723718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0831B353-E0BD-C752-4A1F-68AA85E1063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840" t="11272" r="3237" b="5944"/>
          <a:stretch/>
        </p:blipFill>
        <p:spPr>
          <a:xfrm>
            <a:off x="180634" y="145068"/>
            <a:ext cx="11835357" cy="586774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A9D9CC1-DCDE-4985-C862-F63420690AFB}"/>
              </a:ext>
            </a:extLst>
          </p:cNvPr>
          <p:cNvSpPr txBox="1"/>
          <p:nvPr/>
        </p:nvSpPr>
        <p:spPr>
          <a:xfrm>
            <a:off x="171304" y="5632918"/>
            <a:ext cx="505383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68275" indent="-168275">
              <a:buFont typeface="Arial" panose="020B0604020202020204" pitchFamily="34" charset="0"/>
              <a:buChar char="•"/>
            </a:pPr>
            <a:r>
              <a:rPr lang="en-US" dirty="0"/>
              <a:t>SWFL Council Prize Program</a:t>
            </a:r>
          </a:p>
          <a:p>
            <a:pPr marL="344488" lvl="1" indent="-176213">
              <a:buFont typeface="Arial" panose="020B0604020202020204" pitchFamily="34" charset="0"/>
              <a:buChar char="•"/>
            </a:pPr>
            <a:r>
              <a:rPr lang="en-US" dirty="0"/>
              <a:t>Awesome Top Seller Day Feb 25</a:t>
            </a:r>
            <a:r>
              <a:rPr lang="en-US" baseline="30000" dirty="0"/>
              <a:t>th</a:t>
            </a:r>
            <a:r>
              <a:rPr lang="en-US" dirty="0"/>
              <a:t>!</a:t>
            </a:r>
          </a:p>
          <a:p>
            <a:pPr marL="344488" lvl="1" indent="-176213">
              <a:buFont typeface="Arial" panose="020B0604020202020204" pitchFamily="34" charset="0"/>
              <a:buChar char="•"/>
            </a:pPr>
            <a:r>
              <a:rPr lang="en-US" dirty="0"/>
              <a:t>Patches</a:t>
            </a:r>
          </a:p>
          <a:p>
            <a:pPr marL="344488" lvl="1" indent="-176213">
              <a:buFont typeface="Arial" panose="020B0604020202020204" pitchFamily="34" charset="0"/>
              <a:buChar char="•"/>
            </a:pPr>
            <a:r>
              <a:rPr lang="en-US" dirty="0"/>
              <a:t>Theme Park Tickets</a:t>
            </a:r>
          </a:p>
        </p:txBody>
      </p:sp>
    </p:spTree>
    <p:extLst>
      <p:ext uri="{BB962C8B-B14F-4D97-AF65-F5344CB8AC3E}">
        <p14:creationId xmlns:p14="http://schemas.microsoft.com/office/powerpoint/2010/main" val="146798725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7DD9AF28-DDA4-F942-3DCD-10EE79765CFC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F803C4D-E47D-42AF-B215-25A2B9EBFE17}"/>
              </a:ext>
            </a:extLst>
          </p:cNvPr>
          <p:cNvSpPr txBox="1"/>
          <p:nvPr/>
        </p:nvSpPr>
        <p:spPr>
          <a:xfrm>
            <a:off x="234741" y="299763"/>
            <a:ext cx="9496488" cy="707578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sz="4000" b="1" dirty="0">
                <a:solidFill>
                  <a:schemeClr val="bg1"/>
                </a:solidFill>
                <a:latin typeface="Helvetica" pitchFamily="2" charset="0"/>
              </a:rPr>
              <a:t>Trail’s End Scout App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664C63D-9D41-9A25-3F3C-A7EB45BBE951}"/>
              </a:ext>
            </a:extLst>
          </p:cNvPr>
          <p:cNvSpPr txBox="1"/>
          <p:nvPr/>
        </p:nvSpPr>
        <p:spPr>
          <a:xfrm>
            <a:off x="4224043" y="5097982"/>
            <a:ext cx="7841442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Multiple Kids?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Each kid must have their own registered account, even siblings.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The same email can be used for multiple accounts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Toggle between accounts within the app by clicking the name dropdown at the bottom of the screen.</a:t>
            </a:r>
          </a:p>
        </p:txBody>
      </p:sp>
    </p:spTree>
    <p:extLst>
      <p:ext uri="{BB962C8B-B14F-4D97-AF65-F5344CB8AC3E}">
        <p14:creationId xmlns:p14="http://schemas.microsoft.com/office/powerpoint/2010/main" val="74530621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7DD9AF28-DDA4-F942-3DCD-10EE79765CF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80272"/>
          <a:stretch/>
        </p:blipFill>
        <p:spPr>
          <a:xfrm>
            <a:off x="0" y="0"/>
            <a:ext cx="12192000" cy="135293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F803C4D-E47D-42AF-B215-25A2B9EBFE17}"/>
              </a:ext>
            </a:extLst>
          </p:cNvPr>
          <p:cNvSpPr txBox="1"/>
          <p:nvPr/>
        </p:nvSpPr>
        <p:spPr>
          <a:xfrm>
            <a:off x="234741" y="299763"/>
            <a:ext cx="9496488" cy="707578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sz="4000" b="1" dirty="0">
                <a:solidFill>
                  <a:schemeClr val="bg1"/>
                </a:solidFill>
                <a:latin typeface="Helvetica" pitchFamily="2" charset="0"/>
              </a:rPr>
              <a:t>Trail’s End Scout App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04E4D97-2EA7-4952-0FCF-EF2AC6ECBE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" y="1347689"/>
            <a:ext cx="11887200" cy="55103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570038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7DD9AF28-DDA4-F942-3DCD-10EE79765CF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80272"/>
          <a:stretch/>
        </p:blipFill>
        <p:spPr>
          <a:xfrm>
            <a:off x="0" y="0"/>
            <a:ext cx="12192000" cy="135293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F803C4D-E47D-42AF-B215-25A2B9EBFE17}"/>
              </a:ext>
            </a:extLst>
          </p:cNvPr>
          <p:cNvSpPr txBox="1"/>
          <p:nvPr/>
        </p:nvSpPr>
        <p:spPr>
          <a:xfrm>
            <a:off x="234741" y="299763"/>
            <a:ext cx="9496488" cy="707578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sz="4000" b="1" dirty="0">
                <a:solidFill>
                  <a:schemeClr val="bg1"/>
                </a:solidFill>
                <a:latin typeface="Helvetica" pitchFamily="2" charset="0"/>
              </a:rPr>
              <a:t>Trail’s End Scout App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C83336A-F4BE-0117-085E-95C6B44C47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962" y="1438275"/>
            <a:ext cx="12030075" cy="5343525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6C891505-0FE2-B040-322A-D6A3FC10AA8D}"/>
              </a:ext>
            </a:extLst>
          </p:cNvPr>
          <p:cNvSpPr/>
          <p:nvPr/>
        </p:nvSpPr>
        <p:spPr>
          <a:xfrm>
            <a:off x="11639550" y="6305550"/>
            <a:ext cx="390525" cy="3429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35325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7DD9AF28-DDA4-F942-3DCD-10EE79765CF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80272"/>
          <a:stretch/>
        </p:blipFill>
        <p:spPr>
          <a:xfrm>
            <a:off x="0" y="0"/>
            <a:ext cx="12192000" cy="135293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F803C4D-E47D-42AF-B215-25A2B9EBFE17}"/>
              </a:ext>
            </a:extLst>
          </p:cNvPr>
          <p:cNvSpPr txBox="1"/>
          <p:nvPr/>
        </p:nvSpPr>
        <p:spPr>
          <a:xfrm>
            <a:off x="234741" y="299763"/>
            <a:ext cx="9496488" cy="707578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sz="4000" b="1" dirty="0">
                <a:solidFill>
                  <a:schemeClr val="bg1"/>
                </a:solidFill>
                <a:latin typeface="Helvetica" pitchFamily="2" charset="0"/>
              </a:rPr>
              <a:t>Trail’s End Scout App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6121315-85B5-D5ED-4193-5F2084F2FD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413588"/>
            <a:ext cx="12192000" cy="4907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820401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7DD9AF28-DDA4-F942-3DCD-10EE79765CF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80272"/>
          <a:stretch/>
        </p:blipFill>
        <p:spPr>
          <a:xfrm>
            <a:off x="0" y="0"/>
            <a:ext cx="12192000" cy="135293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F803C4D-E47D-42AF-B215-25A2B9EBFE17}"/>
              </a:ext>
            </a:extLst>
          </p:cNvPr>
          <p:cNvSpPr txBox="1"/>
          <p:nvPr/>
        </p:nvSpPr>
        <p:spPr>
          <a:xfrm>
            <a:off x="234741" y="299763"/>
            <a:ext cx="9496488" cy="707578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sz="4000" b="1" dirty="0">
                <a:solidFill>
                  <a:schemeClr val="bg1"/>
                </a:solidFill>
                <a:latin typeface="Helvetica" pitchFamily="2" charset="0"/>
              </a:rPr>
              <a:t>Trail’s End Scout App - </a:t>
            </a:r>
            <a:r>
              <a:rPr lang="en-US" sz="4000" b="1" dirty="0" err="1">
                <a:solidFill>
                  <a:schemeClr val="bg1"/>
                </a:solidFill>
                <a:latin typeface="Helvetica" pitchFamily="2" charset="0"/>
              </a:rPr>
              <a:t>Autoshare</a:t>
            </a:r>
            <a:endParaRPr lang="en-US" sz="4000" b="1" dirty="0">
              <a:solidFill>
                <a:schemeClr val="bg1"/>
              </a:solidFill>
              <a:latin typeface="Helvetica" pitchFamily="2" charset="0"/>
            </a:endParaRPr>
          </a:p>
        </p:txBody>
      </p:sp>
      <p:pic>
        <p:nvPicPr>
          <p:cNvPr id="4" name="Online Media 1" title="AutoShare">
            <a:hlinkClick r:id="" action="ppaction://media"/>
            <a:extLst>
              <a:ext uri="{FF2B5EF4-FFF2-40B4-BE49-F238E27FC236}">
                <a16:creationId xmlns:a16="http://schemas.microsoft.com/office/drawing/2014/main" id="{58894C4A-32E4-107B-B3E8-55254AA93DC2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321945" y="1799788"/>
            <a:ext cx="4166090" cy="235384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2059D56-C380-C64E-E8A7-BDE0641891D8}"/>
              </a:ext>
            </a:extLst>
          </p:cNvPr>
          <p:cNvSpPr txBox="1"/>
          <p:nvPr/>
        </p:nvSpPr>
        <p:spPr>
          <a:xfrm>
            <a:off x="4488035" y="1569797"/>
            <a:ext cx="7484890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A Few Things to Remember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 sz="2400" b="1" dirty="0"/>
              <a:t>If a customer clicks your link, the </a:t>
            </a:r>
            <a:r>
              <a:rPr lang="en-US" sz="2400" b="1" dirty="0" err="1"/>
              <a:t>Autoshare</a:t>
            </a:r>
            <a:r>
              <a:rPr lang="en-US" sz="2400" b="1" dirty="0"/>
              <a:t> will stop until you </a:t>
            </a:r>
            <a:r>
              <a:rPr lang="en-US" sz="2400" b="1" dirty="0" err="1"/>
              <a:t>AutoShare</a:t>
            </a:r>
            <a:r>
              <a:rPr lang="en-US" sz="2400" b="1" dirty="0"/>
              <a:t> with them again.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endParaRPr lang="en-US" sz="2400" b="1" dirty="0"/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 sz="2400" b="1" dirty="0"/>
              <a:t>In order to quickly import the contacts in your device, you must give the Trail’s End App access to your contacts.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endParaRPr lang="en-US" sz="2400" b="1" dirty="0"/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 sz="2400" b="1" dirty="0"/>
              <a:t>Allowing access to your contacts is NOT required!</a:t>
            </a:r>
          </a:p>
          <a:p>
            <a:pPr marL="557213" lvl="1" indent="-214313">
              <a:buFont typeface="Arial" panose="020B0604020202020204" pitchFamily="34" charset="0"/>
              <a:buChar char="•"/>
            </a:pPr>
            <a:r>
              <a:rPr lang="en-US" sz="2400" b="1" dirty="0"/>
              <a:t>Manual Entry available.</a:t>
            </a:r>
          </a:p>
          <a:p>
            <a:pPr marL="557213" lvl="1" indent="-214313">
              <a:buFont typeface="Arial" panose="020B0604020202020204" pitchFamily="34" charset="0"/>
              <a:buChar char="•"/>
            </a:pPr>
            <a:endParaRPr lang="en-US" sz="2400" b="1" dirty="0"/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 sz="2400" b="1" dirty="0"/>
              <a:t>Trail’s End will NOT access your contacts without your permission; contacts are ONLY for your designated </a:t>
            </a:r>
            <a:r>
              <a:rPr lang="en-US" sz="2400" b="1" dirty="0" err="1"/>
              <a:t>AutoShare</a:t>
            </a:r>
            <a:r>
              <a:rPr lang="en-US" sz="2400" b="1" dirty="0"/>
              <a:t> activities.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endParaRPr lang="en-US" sz="16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1AEB2B1-B3EA-F48E-89E8-445C9E7CBB69}"/>
              </a:ext>
            </a:extLst>
          </p:cNvPr>
          <p:cNvSpPr txBox="1"/>
          <p:nvPr/>
        </p:nvSpPr>
        <p:spPr>
          <a:xfrm>
            <a:off x="68436" y="5184782"/>
            <a:ext cx="44195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hlinkClick r:id="rId5"/>
              </a:rPr>
              <a:t>Click for YouTube Demonstration</a:t>
            </a:r>
            <a:endParaRPr lang="en-US" sz="2400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75EA543-E020-5A33-574D-D397F5AB7AE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04955" y="4326428"/>
            <a:ext cx="1200069" cy="512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60225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Graphical user interface, application, website&#10;&#10;Description automatically generated">
            <a:extLst>
              <a:ext uri="{FF2B5EF4-FFF2-40B4-BE49-F238E27FC236}">
                <a16:creationId xmlns:a16="http://schemas.microsoft.com/office/drawing/2014/main" id="{4D1ECE35-9A26-A7E7-62D6-22508AEFF2EF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F803C4D-E47D-42AF-B215-25A2B9EBFE17}"/>
              </a:ext>
            </a:extLst>
          </p:cNvPr>
          <p:cNvSpPr txBox="1"/>
          <p:nvPr/>
        </p:nvSpPr>
        <p:spPr>
          <a:xfrm>
            <a:off x="187153" y="355853"/>
            <a:ext cx="11577812" cy="707578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sz="4000" b="1" dirty="0">
                <a:solidFill>
                  <a:schemeClr val="bg1"/>
                </a:solidFill>
                <a:latin typeface="Helvetica" pitchFamily="2" charset="0"/>
              </a:rPr>
              <a:t>Trail’s End Scout App Storefront</a:t>
            </a:r>
          </a:p>
        </p:txBody>
      </p:sp>
      <p:sp>
        <p:nvSpPr>
          <p:cNvPr id="6" name="Shape 261">
            <a:extLst>
              <a:ext uri="{FF2B5EF4-FFF2-40B4-BE49-F238E27FC236}">
                <a16:creationId xmlns:a16="http://schemas.microsoft.com/office/drawing/2014/main" id="{BD5F1832-7737-4054-B69F-501A062C68C7}"/>
              </a:ext>
            </a:extLst>
          </p:cNvPr>
          <p:cNvSpPr/>
          <p:nvPr/>
        </p:nvSpPr>
        <p:spPr>
          <a:xfrm rot="16200000">
            <a:off x="-262150" y="3699120"/>
            <a:ext cx="4115872" cy="2600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19050" tIns="19050" rIns="19050" bIns="19050" anchor="ctr">
            <a:spAutoFit/>
          </a:bodyPr>
          <a:lstStyle/>
          <a:p>
            <a:pPr defTabSz="309552">
              <a:lnSpc>
                <a:spcPct val="80000"/>
              </a:lnSpc>
              <a:defRPr sz="1800"/>
            </a:pPr>
            <a:endParaRPr lang="en-US" sz="1800" b="1" kern="0" dirty="0">
              <a:latin typeface="Helvetica Neue Condensed Black" charset="0"/>
              <a:ea typeface="Helvetica Neue Condensed Black" charset="0"/>
              <a:cs typeface="Helvetica Neue Condensed Black" charset="0"/>
              <a:sym typeface="BebasNeueRegular"/>
            </a:endParaRPr>
          </a:p>
        </p:txBody>
      </p:sp>
    </p:spTree>
    <p:extLst>
      <p:ext uri="{BB962C8B-B14F-4D97-AF65-F5344CB8AC3E}">
        <p14:creationId xmlns:p14="http://schemas.microsoft.com/office/powerpoint/2010/main" val="49455839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text, indoor, screenshot&#10;&#10;Description automatically generated">
            <a:extLst>
              <a:ext uri="{FF2B5EF4-FFF2-40B4-BE49-F238E27FC236}">
                <a16:creationId xmlns:a16="http://schemas.microsoft.com/office/drawing/2014/main" id="{3DA6FAC5-9447-019F-D2DE-AF9294EFB82F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F803C4D-E47D-42AF-B215-25A2B9EBFE17}"/>
              </a:ext>
            </a:extLst>
          </p:cNvPr>
          <p:cNvSpPr txBox="1"/>
          <p:nvPr/>
        </p:nvSpPr>
        <p:spPr>
          <a:xfrm>
            <a:off x="234741" y="299763"/>
            <a:ext cx="9496488" cy="707578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sz="4000" b="1" dirty="0">
                <a:solidFill>
                  <a:schemeClr val="bg1"/>
                </a:solidFill>
                <a:latin typeface="Helvetica" pitchFamily="2" charset="0"/>
              </a:rPr>
              <a:t>Trail’s End Scout App – Credit Cards</a:t>
            </a:r>
          </a:p>
        </p:txBody>
      </p:sp>
    </p:spTree>
    <p:extLst>
      <p:ext uri="{BB962C8B-B14F-4D97-AF65-F5344CB8AC3E}">
        <p14:creationId xmlns:p14="http://schemas.microsoft.com/office/powerpoint/2010/main" val="171435596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7DD9AF28-DDA4-F942-3DCD-10EE79765CF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80272"/>
          <a:stretch/>
        </p:blipFill>
        <p:spPr>
          <a:xfrm>
            <a:off x="0" y="0"/>
            <a:ext cx="12192000" cy="135293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F803C4D-E47D-42AF-B215-25A2B9EBFE17}"/>
              </a:ext>
            </a:extLst>
          </p:cNvPr>
          <p:cNvSpPr txBox="1"/>
          <p:nvPr/>
        </p:nvSpPr>
        <p:spPr>
          <a:xfrm>
            <a:off x="126748" y="319287"/>
            <a:ext cx="11797314" cy="707578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sz="4000" b="1" dirty="0">
                <a:solidFill>
                  <a:schemeClr val="bg1"/>
                </a:solidFill>
                <a:latin typeface="Helvetica" pitchFamily="2" charset="0"/>
              </a:rPr>
              <a:t>Trail’s End Scout App – Parent Training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9BBFC1D1-FCF2-CA08-0FC3-F55CC1A15E21}"/>
              </a:ext>
            </a:extLst>
          </p:cNvPr>
          <p:cNvGrpSpPr/>
          <p:nvPr/>
        </p:nvGrpSpPr>
        <p:grpSpPr>
          <a:xfrm>
            <a:off x="895138" y="1475715"/>
            <a:ext cx="2877101" cy="5382285"/>
            <a:chOff x="4263027" y="1475714"/>
            <a:chExt cx="2877101" cy="5382285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B159E528-649E-01DA-5342-40421758A50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263027" y="1475714"/>
              <a:ext cx="2877101" cy="5382285"/>
            </a:xfrm>
            <a:prstGeom prst="rect">
              <a:avLst/>
            </a:prstGeom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97500A86-7BAC-73B6-4F7D-338921A5E54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29449" t="77376" r="33734" b="14382"/>
            <a:stretch/>
          </p:blipFill>
          <p:spPr>
            <a:xfrm>
              <a:off x="4839402" y="4938667"/>
              <a:ext cx="1059255" cy="443619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3FD96BE2-8B49-C343-A6F0-7B892B31D04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23693" t="67956" r="52077" b="29184"/>
            <a:stretch/>
          </p:blipFill>
          <p:spPr>
            <a:xfrm>
              <a:off x="4941089" y="5128789"/>
              <a:ext cx="697117" cy="153909"/>
            </a:xfrm>
            <a:prstGeom prst="rect">
              <a:avLst/>
            </a:prstGeom>
          </p:spPr>
        </p:pic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5BB3461E-D353-6D71-52C9-6907CD979CF2}"/>
                </a:ext>
              </a:extLst>
            </p:cNvPr>
            <p:cNvSpPr/>
            <p:nvPr/>
          </p:nvSpPr>
          <p:spPr>
            <a:xfrm>
              <a:off x="4542736" y="4055950"/>
              <a:ext cx="1122629" cy="377983"/>
            </a:xfrm>
            <a:prstGeom prst="ellipse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88531E98-259E-5083-4BFB-0C8E8D82BA9E}"/>
              </a:ext>
            </a:extLst>
          </p:cNvPr>
          <p:cNvSpPr txBox="1"/>
          <p:nvPr/>
        </p:nvSpPr>
        <p:spPr>
          <a:xfrm>
            <a:off x="4028494" y="2576655"/>
            <a:ext cx="878253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3200" dirty="0"/>
              <a:t>Click “Menu” upper left, then “Training”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32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3200" dirty="0"/>
              <a:t>Videos &amp; How-</a:t>
            </a:r>
            <a:r>
              <a:rPr lang="en-US" sz="3200" dirty="0" err="1"/>
              <a:t>To’s</a:t>
            </a:r>
            <a:r>
              <a:rPr lang="en-US" sz="3200" dirty="0"/>
              <a:t> within the app for parents.</a:t>
            </a: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63508589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text, person&#10;&#10;Description automatically generated">
            <a:extLst>
              <a:ext uri="{FF2B5EF4-FFF2-40B4-BE49-F238E27FC236}">
                <a16:creationId xmlns:a16="http://schemas.microsoft.com/office/drawing/2014/main" id="{9ADEFF96-53AD-8921-B6DB-4EA2DA501881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691129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Timeline&#10;&#10;Description automatically generated">
            <a:extLst>
              <a:ext uri="{FF2B5EF4-FFF2-40B4-BE49-F238E27FC236}">
                <a16:creationId xmlns:a16="http://schemas.microsoft.com/office/drawing/2014/main" id="{AFBC1C66-87DA-DB52-0CA1-55140DDF0540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72AF021D-3C3C-4163-933E-A55E2F4CA5DE}"/>
              </a:ext>
            </a:extLst>
          </p:cNvPr>
          <p:cNvSpPr txBox="1"/>
          <p:nvPr/>
        </p:nvSpPr>
        <p:spPr>
          <a:xfrm>
            <a:off x="234742" y="299763"/>
            <a:ext cx="7114013" cy="707578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sz="4000" b="1" dirty="0">
                <a:solidFill>
                  <a:schemeClr val="bg1"/>
                </a:solidFill>
                <a:latin typeface="Helvetica" pitchFamily="2" charset="0"/>
              </a:rPr>
              <a:t>Traditional Products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2F4DBC8-9059-5637-BC9B-4A09D7B303E5}"/>
              </a:ext>
            </a:extLst>
          </p:cNvPr>
          <p:cNvSpPr txBox="1"/>
          <p:nvPr/>
        </p:nvSpPr>
        <p:spPr>
          <a:xfrm>
            <a:off x="304072" y="2240459"/>
            <a:ext cx="65114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00133D"/>
                </a:solidFill>
              </a:rPr>
              <a:t>$42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E47D4C9-4CD6-69AB-01B5-C99D063B04D7}"/>
              </a:ext>
            </a:extLst>
          </p:cNvPr>
          <p:cNvSpPr txBox="1"/>
          <p:nvPr/>
        </p:nvSpPr>
        <p:spPr>
          <a:xfrm>
            <a:off x="2523812" y="2076006"/>
            <a:ext cx="65114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00133D"/>
                </a:solidFill>
              </a:rPr>
              <a:t>$25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2891034-4D23-E354-DAA7-8024ABC54297}"/>
              </a:ext>
            </a:extLst>
          </p:cNvPr>
          <p:cNvSpPr txBox="1"/>
          <p:nvPr/>
        </p:nvSpPr>
        <p:spPr>
          <a:xfrm>
            <a:off x="4980764" y="2063599"/>
            <a:ext cx="65114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00133D"/>
                </a:solidFill>
              </a:rPr>
              <a:t>$25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902E400-73DB-F8CF-DD83-D77D4AEC6BA4}"/>
              </a:ext>
            </a:extLst>
          </p:cNvPr>
          <p:cNvSpPr txBox="1"/>
          <p:nvPr/>
        </p:nvSpPr>
        <p:spPr>
          <a:xfrm>
            <a:off x="7504576" y="2063599"/>
            <a:ext cx="65114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00133D"/>
                </a:solidFill>
              </a:rPr>
              <a:t>$15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A4E9761-F2E0-1FB9-37E9-A7FA4F8E79DE}"/>
              </a:ext>
            </a:extLst>
          </p:cNvPr>
          <p:cNvSpPr txBox="1"/>
          <p:nvPr/>
        </p:nvSpPr>
        <p:spPr>
          <a:xfrm>
            <a:off x="234742" y="4218162"/>
            <a:ext cx="65114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00133D"/>
                </a:solidFill>
              </a:rPr>
              <a:t>$22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CE80DB4-AB98-35A9-7EFE-381CC686BD37}"/>
              </a:ext>
            </a:extLst>
          </p:cNvPr>
          <p:cNvSpPr txBox="1"/>
          <p:nvPr/>
        </p:nvSpPr>
        <p:spPr>
          <a:xfrm>
            <a:off x="2523812" y="4236170"/>
            <a:ext cx="65114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00133D"/>
                </a:solidFill>
              </a:rPr>
              <a:t>$22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CE6DA89-0B51-12D3-AFA2-5B5131673249}"/>
              </a:ext>
            </a:extLst>
          </p:cNvPr>
          <p:cNvSpPr txBox="1"/>
          <p:nvPr/>
        </p:nvSpPr>
        <p:spPr>
          <a:xfrm>
            <a:off x="4980764" y="4417190"/>
            <a:ext cx="65114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00133D"/>
                </a:solidFill>
              </a:rPr>
              <a:t>$25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199DDC4-FB0B-0E22-204D-C2AACCEB7D8F}"/>
              </a:ext>
            </a:extLst>
          </p:cNvPr>
          <p:cNvSpPr txBox="1"/>
          <p:nvPr/>
        </p:nvSpPr>
        <p:spPr>
          <a:xfrm>
            <a:off x="7515815" y="4218161"/>
            <a:ext cx="65114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00133D"/>
                </a:solidFill>
              </a:rPr>
              <a:t>$15</a:t>
            </a:r>
          </a:p>
        </p:txBody>
      </p:sp>
    </p:spTree>
    <p:extLst>
      <p:ext uri="{BB962C8B-B14F-4D97-AF65-F5344CB8AC3E}">
        <p14:creationId xmlns:p14="http://schemas.microsoft.com/office/powerpoint/2010/main" val="11007748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7B2D66D-4616-4602-9E85-7EFBFBB26325}"/>
              </a:ext>
            </a:extLst>
          </p:cNvPr>
          <p:cNvSpPr txBox="1"/>
          <p:nvPr/>
        </p:nvSpPr>
        <p:spPr>
          <a:xfrm>
            <a:off x="234742" y="299763"/>
            <a:ext cx="8682755" cy="707578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r>
              <a:rPr lang="en-US" sz="4400" b="1" dirty="0">
                <a:solidFill>
                  <a:schemeClr val="bg1"/>
                </a:solidFill>
                <a:latin typeface="Arial"/>
                <a:cs typeface="Arial"/>
              </a:rPr>
              <a:t>WHY DO WE SELL POPCORN?</a:t>
            </a:r>
            <a:endParaRPr lang="en-US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65B7349-17D7-4194-8BF4-AB793DC0A3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93400"/>
            <a:ext cx="5838825" cy="53721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7E96CD7-C372-4F15-8359-BF6C038D74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34751" y="2988297"/>
            <a:ext cx="5042007" cy="3777203"/>
          </a:xfrm>
          <a:prstGeom prst="rect">
            <a:avLst/>
          </a:prstGeom>
        </p:spPr>
      </p:pic>
      <p:pic>
        <p:nvPicPr>
          <p:cNvPr id="10" name="Picture 9" descr="Image result for scoutreach logo">
            <a:extLst>
              <a:ext uri="{FF2B5EF4-FFF2-40B4-BE49-F238E27FC236}">
                <a16:creationId xmlns:a16="http://schemas.microsoft.com/office/drawing/2014/main" id="{9654AF65-C4F9-4D22-8AA7-EBE3EFAD87E3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10569" y="1595317"/>
            <a:ext cx="1690370" cy="130048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 descr="Text&#10;&#10;Description automatically generated">
            <a:extLst>
              <a:ext uri="{FF2B5EF4-FFF2-40B4-BE49-F238E27FC236}">
                <a16:creationId xmlns:a16="http://schemas.microsoft.com/office/drawing/2014/main" id="{658B4065-B0BA-A02E-EA58-BD5D75768F61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80101"/>
          <a:stretch/>
        </p:blipFill>
        <p:spPr>
          <a:xfrm>
            <a:off x="0" y="0"/>
            <a:ext cx="12192000" cy="136467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68473AF-43CF-2EA4-E86D-D7E8BB50CE86}"/>
              </a:ext>
            </a:extLst>
          </p:cNvPr>
          <p:cNvSpPr txBox="1"/>
          <p:nvPr/>
        </p:nvSpPr>
        <p:spPr>
          <a:xfrm>
            <a:off x="187153" y="355853"/>
            <a:ext cx="11577812" cy="707578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sz="4000" b="1" dirty="0">
                <a:solidFill>
                  <a:schemeClr val="bg1"/>
                </a:solidFill>
                <a:latin typeface="Helvetica" pitchFamily="2" charset="0"/>
              </a:rPr>
              <a:t>Why Popcorn?  Benefits our scouts!</a:t>
            </a:r>
          </a:p>
        </p:txBody>
      </p:sp>
    </p:spTree>
    <p:extLst>
      <p:ext uri="{BB962C8B-B14F-4D97-AF65-F5344CB8AC3E}">
        <p14:creationId xmlns:p14="http://schemas.microsoft.com/office/powerpoint/2010/main" val="349162502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Shape&#10;&#10;Description automatically generated">
            <a:extLst>
              <a:ext uri="{FF2B5EF4-FFF2-40B4-BE49-F238E27FC236}">
                <a16:creationId xmlns:a16="http://schemas.microsoft.com/office/drawing/2014/main" id="{A4A77624-B64F-005C-BE68-8F86F4316BA4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BBE13767-D6AF-4A64-88E3-3CE7B66B6FBF}"/>
              </a:ext>
            </a:extLst>
          </p:cNvPr>
          <p:cNvSpPr txBox="1"/>
          <p:nvPr/>
        </p:nvSpPr>
        <p:spPr>
          <a:xfrm>
            <a:off x="74485" y="299763"/>
            <a:ext cx="11067996" cy="707578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sz="4000" b="1" dirty="0">
                <a:solidFill>
                  <a:schemeClr val="bg1"/>
                </a:solidFill>
                <a:latin typeface="Helvetica" pitchFamily="2" charset="0"/>
              </a:rPr>
              <a:t>AMERICAN HEROES DONATION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DCAEBBF-AF64-43D5-4BD7-EBE44AA6C6E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9550" y="1425171"/>
            <a:ext cx="11906879" cy="5133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640090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imeline&#10;&#10;Description automatically generated">
            <a:extLst>
              <a:ext uri="{FF2B5EF4-FFF2-40B4-BE49-F238E27FC236}">
                <a16:creationId xmlns:a16="http://schemas.microsoft.com/office/drawing/2014/main" id="{16FCB4C5-ED6D-2032-871C-FC15D80727C9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3" name="Rectangle 32">
            <a:extLst>
              <a:ext uri="{FF2B5EF4-FFF2-40B4-BE49-F238E27FC236}">
                <a16:creationId xmlns:a16="http://schemas.microsoft.com/office/drawing/2014/main" id="{209E220A-044A-435C-9184-FD68547F6DFA}"/>
              </a:ext>
            </a:extLst>
          </p:cNvPr>
          <p:cNvSpPr/>
          <p:nvPr/>
        </p:nvSpPr>
        <p:spPr>
          <a:xfrm>
            <a:off x="-288762" y="2622025"/>
            <a:ext cx="331079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2000" b="1" dirty="0">
                <a:solidFill>
                  <a:prstClr val="white"/>
                </a:solidFill>
                <a:latin typeface="Calibri" panose="020F0502020204030204"/>
              </a:rPr>
              <a:t>Agenda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2AF021D-3C3C-4163-933E-A55E2F4CA5DE}"/>
              </a:ext>
            </a:extLst>
          </p:cNvPr>
          <p:cNvSpPr txBox="1"/>
          <p:nvPr/>
        </p:nvSpPr>
        <p:spPr>
          <a:xfrm>
            <a:off x="234742" y="299763"/>
            <a:ext cx="8398048" cy="707578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sz="4000" b="1" dirty="0">
                <a:solidFill>
                  <a:schemeClr val="bg1"/>
                </a:solidFill>
                <a:latin typeface="Helvetica" pitchFamily="2" charset="0"/>
              </a:rPr>
              <a:t>Additional Online Products *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BED0A76-8CB2-426A-8E10-43941D37FDB6}"/>
              </a:ext>
            </a:extLst>
          </p:cNvPr>
          <p:cNvSpPr txBox="1"/>
          <p:nvPr/>
        </p:nvSpPr>
        <p:spPr>
          <a:xfrm>
            <a:off x="6590708" y="6352076"/>
            <a:ext cx="44485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* Providing supply chain issues are minimized</a:t>
            </a:r>
          </a:p>
        </p:txBody>
      </p:sp>
    </p:spTree>
    <p:extLst>
      <p:ext uri="{BB962C8B-B14F-4D97-AF65-F5344CB8AC3E}">
        <p14:creationId xmlns:p14="http://schemas.microsoft.com/office/powerpoint/2010/main" val="320534775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text, indoor&#10;&#10;Description automatically generated">
            <a:extLst>
              <a:ext uri="{FF2B5EF4-FFF2-40B4-BE49-F238E27FC236}">
                <a16:creationId xmlns:a16="http://schemas.microsoft.com/office/drawing/2014/main" id="{885BE55C-5240-1DCA-D501-9C9DE319BE03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456928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4648C95B-09F2-1A66-8E57-4D531AFEDC2B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6289988-398C-81CB-38A6-201ABDFDC473}"/>
              </a:ext>
            </a:extLst>
          </p:cNvPr>
          <p:cNvSpPr txBox="1"/>
          <p:nvPr/>
        </p:nvSpPr>
        <p:spPr>
          <a:xfrm>
            <a:off x="361677" y="1231884"/>
            <a:ext cx="4284891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EE3645"/>
                </a:solidFill>
              </a:rPr>
              <a:t>WHY DO KIDS LOVE TRAIL’S END REWARDS</a:t>
            </a:r>
          </a:p>
          <a:p>
            <a:pPr marL="285750" indent="-285750">
              <a:buClr>
                <a:srgbClr val="EE3645"/>
              </a:buClr>
              <a:buFont typeface="Arial" panose="020B0604020202020204" pitchFamily="34" charset="0"/>
              <a:buChar char="•"/>
            </a:pPr>
            <a:r>
              <a:rPr lang="en-US" sz="1400" dirty="0"/>
              <a:t>You get to buy the prizes you want!</a:t>
            </a:r>
          </a:p>
          <a:p>
            <a:pPr marL="285750" indent="-285750">
              <a:buClr>
                <a:srgbClr val="EE3645"/>
              </a:buClr>
              <a:buFont typeface="Arial" panose="020B0604020202020204" pitchFamily="34" charset="0"/>
              <a:buChar char="•"/>
            </a:pPr>
            <a:r>
              <a:rPr lang="en-US" sz="1400" dirty="0"/>
              <a:t>The more you sell, the more you earn.</a:t>
            </a:r>
          </a:p>
          <a:p>
            <a:pPr marL="285750" indent="-285750">
              <a:buClr>
                <a:srgbClr val="EE3645"/>
              </a:buClr>
              <a:buFont typeface="Arial" panose="020B0604020202020204" pitchFamily="34" charset="0"/>
              <a:buChar char="•"/>
            </a:pPr>
            <a:r>
              <a:rPr lang="en-US" sz="1400" dirty="0"/>
              <a:t>Millions of prize choices on </a:t>
            </a:r>
            <a:r>
              <a:rPr lang="en-US" sz="1400" dirty="0" err="1"/>
              <a:t>Amazon.com</a:t>
            </a:r>
            <a:r>
              <a:rPr lang="en-US" sz="1400" dirty="0"/>
              <a:t>.</a:t>
            </a:r>
          </a:p>
          <a:p>
            <a:pPr marL="285750" indent="-285750">
              <a:buClr>
                <a:srgbClr val="EE3645"/>
              </a:buClr>
              <a:buFont typeface="Arial" panose="020B0604020202020204" pitchFamily="34" charset="0"/>
              <a:buChar char="•"/>
            </a:pPr>
            <a:r>
              <a:rPr lang="en-US" sz="1400" dirty="0"/>
              <a:t>Get your prizes faster and delivered directly to you.</a:t>
            </a:r>
          </a:p>
          <a:p>
            <a:pPr marL="285750" indent="-285750">
              <a:buClr>
                <a:srgbClr val="EE3645"/>
              </a:buClr>
              <a:buFont typeface="Arial" panose="020B0604020202020204" pitchFamily="34" charset="0"/>
              <a:buChar char="•"/>
            </a:pPr>
            <a:r>
              <a:rPr lang="en-US" sz="1400" dirty="0"/>
              <a:t>Bigger and better prizes than ever before!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978C78B-18C1-A0BA-A211-EB2B5FA6B214}"/>
              </a:ext>
            </a:extLst>
          </p:cNvPr>
          <p:cNvSpPr txBox="1"/>
          <p:nvPr/>
        </p:nvSpPr>
        <p:spPr>
          <a:xfrm>
            <a:off x="361677" y="2678434"/>
            <a:ext cx="7773282" cy="20928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EE3645"/>
                </a:solidFill>
              </a:rPr>
              <a:t>WHY DO LEADERS LOVE TRAIL’S END REWARDS?</a:t>
            </a:r>
          </a:p>
          <a:p>
            <a:pPr marL="285750" indent="-285750">
              <a:buClr>
                <a:srgbClr val="EE3645"/>
              </a:buClr>
              <a:buFont typeface="Arial" panose="020B0604020202020204" pitchFamily="34" charset="0"/>
              <a:buChar char="•"/>
            </a:pPr>
            <a:r>
              <a:rPr lang="en-US" sz="1400" dirty="0"/>
              <a:t>Less work!</a:t>
            </a:r>
          </a:p>
          <a:p>
            <a:pPr marL="285750" indent="-285750">
              <a:buClr>
                <a:srgbClr val="EE3645"/>
              </a:buClr>
              <a:buFont typeface="Arial" panose="020B0604020202020204" pitchFamily="34" charset="0"/>
              <a:buChar char="•"/>
            </a:pPr>
            <a:r>
              <a:rPr lang="en-US" sz="1400" dirty="0"/>
              <a:t>No collecting orders from families or distributing prizes.</a:t>
            </a:r>
          </a:p>
          <a:p>
            <a:pPr marL="285750" indent="-285750">
              <a:buClr>
                <a:srgbClr val="EE3645"/>
              </a:buClr>
              <a:buFont typeface="Arial" panose="020B0604020202020204" pitchFamily="34" charset="0"/>
              <a:buChar char="•"/>
            </a:pPr>
            <a:r>
              <a:rPr lang="en-US" sz="1400" dirty="0"/>
              <a:t>Simplified sale management. </a:t>
            </a:r>
          </a:p>
          <a:p>
            <a:pPr marL="285750" indent="-285750">
              <a:buClr>
                <a:srgbClr val="EE3645"/>
              </a:buClr>
              <a:buFont typeface="Arial" panose="020B0604020202020204" pitchFamily="34" charset="0"/>
              <a:buChar char="•"/>
            </a:pPr>
            <a:r>
              <a:rPr lang="en-US" sz="1400" dirty="0"/>
              <a:t>The Trail’s End Leader Portal is a one-stop shop for everything, including prize ordering.</a:t>
            </a:r>
          </a:p>
          <a:p>
            <a:pPr marL="285750" indent="-285750">
              <a:buClr>
                <a:srgbClr val="EE3645"/>
              </a:buClr>
              <a:buFont typeface="Arial" panose="020B0604020202020204" pitchFamily="34" charset="0"/>
              <a:buChar char="•"/>
            </a:pPr>
            <a:r>
              <a:rPr lang="en-US" sz="1400" dirty="0"/>
              <a:t>Orders are tracked automatically for leaders when kids sell with the App and Online.</a:t>
            </a:r>
          </a:p>
          <a:p>
            <a:pPr marL="285750" indent="-285750">
              <a:buClr>
                <a:srgbClr val="EE3645"/>
              </a:buClr>
              <a:buFont typeface="Arial" panose="020B0604020202020204" pitchFamily="34" charset="0"/>
              <a:buChar char="•"/>
            </a:pPr>
            <a:r>
              <a:rPr lang="en-US" sz="1400" dirty="0"/>
              <a:t>It’s easy to communicate and manage because face-to-face and online sales count towards Rewards.</a:t>
            </a:r>
          </a:p>
          <a:p>
            <a:pPr marL="285750" indent="-285750">
              <a:buClr>
                <a:srgbClr val="EE3645"/>
              </a:buClr>
              <a:buFont typeface="Arial" panose="020B0604020202020204" pitchFamily="34" charset="0"/>
              <a:buChar char="•"/>
            </a:pPr>
            <a:r>
              <a:rPr lang="en-US" sz="1400" dirty="0"/>
              <a:t>Trail’s End helps train and motivated kids through the app.</a:t>
            </a:r>
          </a:p>
          <a:p>
            <a:pPr marL="285750" indent="-285750">
              <a:buClr>
                <a:srgbClr val="EE3645"/>
              </a:buClr>
              <a:buFont typeface="Arial" panose="020B0604020202020204" pitchFamily="34" charset="0"/>
              <a:buChar char="•"/>
            </a:pPr>
            <a:r>
              <a:rPr lang="en-US" sz="1400" dirty="0"/>
              <a:t>Leaders can wrap up the fundraiser and get back to unit adventures faster!</a:t>
            </a:r>
          </a:p>
        </p:txBody>
      </p:sp>
    </p:spTree>
    <p:extLst>
      <p:ext uri="{BB962C8B-B14F-4D97-AF65-F5344CB8AC3E}">
        <p14:creationId xmlns:p14="http://schemas.microsoft.com/office/powerpoint/2010/main" val="107019344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6" descr="Shape&#10;&#10;Description automatically generated">
            <a:extLst>
              <a:ext uri="{FF2B5EF4-FFF2-40B4-BE49-F238E27FC236}">
                <a16:creationId xmlns:a16="http://schemas.microsoft.com/office/drawing/2014/main" id="{387E5310-4B82-57BD-7310-70BDC2351587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Slide Number Placeholder 3">
            <a:extLst>
              <a:ext uri="{FF2B5EF4-FFF2-40B4-BE49-F238E27FC236}">
                <a16:creationId xmlns:a16="http://schemas.microsoft.com/office/drawing/2014/main" id="{66CDF03A-0F42-F949-9059-77568AEE3E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86208" y="6651542"/>
            <a:ext cx="771726" cy="102718"/>
          </a:xfrm>
        </p:spPr>
        <p:txBody>
          <a:bodyPr/>
          <a:lstStyle/>
          <a:p>
            <a:fld id="{383E00F3-DEE0-4A8F-B505-17C6A281DD61}" type="slidenum">
              <a:rPr lang="en-US" sz="750">
                <a:solidFill>
                  <a:prstClr val="black">
                    <a:tint val="75000"/>
                  </a:prst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pPr/>
              <a:t>34</a:t>
            </a:fld>
            <a:endParaRPr lang="en-US" sz="750" dirty="0">
              <a:solidFill>
                <a:prstClr val="black">
                  <a:tint val="75000"/>
                </a:prstClr>
              </a:solidFill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C9A3D74-6EE8-4110-AE58-5EB519B1D575}"/>
              </a:ext>
            </a:extLst>
          </p:cNvPr>
          <p:cNvSpPr/>
          <p:nvPr/>
        </p:nvSpPr>
        <p:spPr>
          <a:xfrm>
            <a:off x="1075981" y="4108580"/>
            <a:ext cx="1719006" cy="1331166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C73A28B8-E397-480C-A370-4148CD011B1C}"/>
              </a:ext>
            </a:extLst>
          </p:cNvPr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116"/>
          <a:stretch/>
        </p:blipFill>
        <p:spPr bwMode="auto">
          <a:xfrm>
            <a:off x="288929" y="1504946"/>
            <a:ext cx="1646555" cy="14097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D5DE4F7D-E303-4AA3-BCFA-08A9422C9A6D}"/>
              </a:ext>
            </a:extLst>
          </p:cNvPr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72" r="7147"/>
          <a:stretch/>
        </p:blipFill>
        <p:spPr bwMode="auto">
          <a:xfrm>
            <a:off x="8884395" y="1504945"/>
            <a:ext cx="2366704" cy="172254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580FAB03-CEEC-448B-8AC5-F0660C8205FC}"/>
              </a:ext>
            </a:extLst>
          </p:cNvPr>
          <p:cNvPicPr/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02"/>
          <a:stretch/>
        </p:blipFill>
        <p:spPr bwMode="auto">
          <a:xfrm>
            <a:off x="4402399" y="1383584"/>
            <a:ext cx="3925418" cy="278156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43482BCB-68ED-4B31-B8C0-8F1E54802147}"/>
              </a:ext>
            </a:extLst>
          </p:cNvPr>
          <p:cNvPicPr/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061"/>
          <a:stretch/>
        </p:blipFill>
        <p:spPr bwMode="auto">
          <a:xfrm>
            <a:off x="5426896" y="4317854"/>
            <a:ext cx="3337173" cy="202645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06719597-98CB-4493-AA86-4B55D521F5BC}"/>
              </a:ext>
            </a:extLst>
          </p:cNvPr>
          <p:cNvPicPr/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20" t="20433" r="40304" b="240"/>
          <a:stretch/>
        </p:blipFill>
        <p:spPr bwMode="auto">
          <a:xfrm>
            <a:off x="406964" y="3406952"/>
            <a:ext cx="2053599" cy="177061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BCB28E41-DB4D-40CA-9015-CD2521A60A9A}"/>
              </a:ext>
            </a:extLst>
          </p:cNvPr>
          <p:cNvPicPr/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6435" y="4304519"/>
            <a:ext cx="2649185" cy="202645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E7CC6A4-999B-4508-86A0-3BF4A105C84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013142" y="1383584"/>
            <a:ext cx="2324301" cy="1981372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17B0F852-C707-42AA-921A-008907667BDB}"/>
              </a:ext>
            </a:extLst>
          </p:cNvPr>
          <p:cNvPicPr/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195" t="34583" r="-139" b="9063"/>
          <a:stretch/>
        </p:blipFill>
        <p:spPr bwMode="auto">
          <a:xfrm>
            <a:off x="406964" y="5259066"/>
            <a:ext cx="2267697" cy="105144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87F9348B-B8F6-4B0C-9790-F1AAF3A3FB27}"/>
              </a:ext>
            </a:extLst>
          </p:cNvPr>
          <p:cNvPicPr/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5686"/>
          <a:stretch/>
        </p:blipFill>
        <p:spPr bwMode="auto">
          <a:xfrm>
            <a:off x="8884395" y="3286948"/>
            <a:ext cx="2686782" cy="307181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800590A5-3EDD-63EC-D0A0-462999202125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27081" y="6386306"/>
            <a:ext cx="11824523" cy="251901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2087634A-A767-977B-466D-01EB87752913}"/>
              </a:ext>
            </a:extLst>
          </p:cNvPr>
          <p:cNvSpPr txBox="1"/>
          <p:nvPr/>
        </p:nvSpPr>
        <p:spPr>
          <a:xfrm>
            <a:off x="234742" y="299763"/>
            <a:ext cx="9791760" cy="707578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sz="3200" b="1" dirty="0">
                <a:solidFill>
                  <a:schemeClr val="bg1"/>
                </a:solidFill>
                <a:latin typeface="Helvetica" pitchFamily="2" charset="0"/>
              </a:rPr>
              <a:t>Council Prize Program – Top Seller Day</a:t>
            </a:r>
          </a:p>
        </p:txBody>
      </p:sp>
    </p:spTree>
    <p:extLst>
      <p:ext uri="{BB962C8B-B14F-4D97-AF65-F5344CB8AC3E}">
        <p14:creationId xmlns:p14="http://schemas.microsoft.com/office/powerpoint/2010/main" val="93428579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" name="Google Shape;389;p3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1" y="170613"/>
            <a:ext cx="11959203" cy="4890485"/>
          </a:xfrm>
          <a:prstGeom prst="rect">
            <a:avLst/>
          </a:prstGeom>
          <a:noFill/>
          <a:ln>
            <a:noFill/>
          </a:ln>
        </p:spPr>
      </p:pic>
      <p:sp>
        <p:nvSpPr>
          <p:cNvPr id="390" name="Google Shape;390;p38"/>
          <p:cNvSpPr txBox="1"/>
          <p:nvPr/>
        </p:nvSpPr>
        <p:spPr>
          <a:xfrm>
            <a:off x="1010093" y="5339288"/>
            <a:ext cx="9452345" cy="1200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en-US" sz="2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No Prize Forms</a:t>
            </a:r>
            <a:endParaRPr dirty="0"/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en-US" sz="2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No Top Seller Registration</a:t>
            </a:r>
            <a:endParaRPr dirty="0"/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en-US" sz="2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No Theme Park Ticket Order Forms</a:t>
            </a:r>
            <a:endParaRPr dirty="0"/>
          </a:p>
        </p:txBody>
      </p:sp>
      <p:pic>
        <p:nvPicPr>
          <p:cNvPr id="391" name="Google Shape;391;p3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32798" y="5068926"/>
            <a:ext cx="11824523" cy="251901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EE8708AA-845F-BA10-0169-204FD3E26A8F}"/>
              </a:ext>
            </a:extLst>
          </p:cNvPr>
          <p:cNvSpPr/>
          <p:nvPr/>
        </p:nvSpPr>
        <p:spPr>
          <a:xfrm>
            <a:off x="9362252" y="3232298"/>
            <a:ext cx="1153347" cy="141413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A picture containing diagram&#10;&#10;Description automatically generated">
            <a:extLst>
              <a:ext uri="{FF2B5EF4-FFF2-40B4-BE49-F238E27FC236}">
                <a16:creationId xmlns:a16="http://schemas.microsoft.com/office/drawing/2014/main" id="{CC7E90F6-6F78-EAEA-40D7-6FC12897CE5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62252" y="3405554"/>
            <a:ext cx="1100186" cy="1084525"/>
          </a:xfrm>
          <a:prstGeom prst="rect">
            <a:avLst/>
          </a:prstGeom>
        </p:spPr>
      </p:pic>
      <p:pic>
        <p:nvPicPr>
          <p:cNvPr id="5" name="Picture 4" descr="Diagram&#10;&#10;Description automatically generated with low confidence">
            <a:extLst>
              <a:ext uri="{FF2B5EF4-FFF2-40B4-BE49-F238E27FC236}">
                <a16:creationId xmlns:a16="http://schemas.microsoft.com/office/drawing/2014/main" id="{EA78CD16-7207-C680-D6D5-8A27FDF5564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515599" y="3352389"/>
            <a:ext cx="1173712" cy="1161136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7A4D9B94-56E8-A41A-C950-DFF7FC683177}"/>
              </a:ext>
            </a:extLst>
          </p:cNvPr>
          <p:cNvSpPr txBox="1"/>
          <p:nvPr/>
        </p:nvSpPr>
        <p:spPr>
          <a:xfrm>
            <a:off x="6018028" y="5616286"/>
            <a:ext cx="567128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/>
              <a:t>Accurate Parent information entered into the app is important to receive Council prizes!!!!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Shape&#10;&#10;Description automatically generated">
            <a:extLst>
              <a:ext uri="{FF2B5EF4-FFF2-40B4-BE49-F238E27FC236}">
                <a16:creationId xmlns:a16="http://schemas.microsoft.com/office/drawing/2014/main" id="{1CB17CB5-BAC6-E755-9033-3BB414EBAAD3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A3108CC-9BA0-D854-30CF-7AE1945A756E}"/>
              </a:ext>
            </a:extLst>
          </p:cNvPr>
          <p:cNvSpPr txBox="1"/>
          <p:nvPr/>
        </p:nvSpPr>
        <p:spPr>
          <a:xfrm>
            <a:off x="234742" y="299763"/>
            <a:ext cx="9791760" cy="707578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sz="3200" b="1" dirty="0">
                <a:solidFill>
                  <a:schemeClr val="bg1"/>
                </a:solidFill>
                <a:latin typeface="Helvetica" pitchFamily="2" charset="0"/>
              </a:rPr>
              <a:t>Blitz Weekend Prize – Free to each </a:t>
            </a:r>
            <a:r>
              <a:rPr lang="en-US" sz="3200" b="1" u="sng" dirty="0">
                <a:solidFill>
                  <a:schemeClr val="bg1"/>
                </a:solidFill>
                <a:latin typeface="Helvetica" pitchFamily="2" charset="0"/>
              </a:rPr>
              <a:t>trained</a:t>
            </a:r>
            <a:r>
              <a:rPr lang="en-US" sz="3200" b="1" dirty="0">
                <a:solidFill>
                  <a:schemeClr val="bg1"/>
                </a:solidFill>
                <a:latin typeface="Helvetica" pitchFamily="2" charset="0"/>
              </a:rPr>
              <a:t> unit!</a:t>
            </a:r>
          </a:p>
        </p:txBody>
      </p:sp>
      <p:pic>
        <p:nvPicPr>
          <p:cNvPr id="3" name="Picture 2" descr="A picture containing logo&#10;&#10;Description automatically generated">
            <a:extLst>
              <a:ext uri="{FF2B5EF4-FFF2-40B4-BE49-F238E27FC236}">
                <a16:creationId xmlns:a16="http://schemas.microsoft.com/office/drawing/2014/main" id="{BC7E5302-7986-1814-55C6-3C05FE2ACFB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9192" y="1356628"/>
            <a:ext cx="6744968" cy="5428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061010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7DD9AF28-DDA4-F942-3DCD-10EE79765CF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80272"/>
          <a:stretch/>
        </p:blipFill>
        <p:spPr>
          <a:xfrm>
            <a:off x="0" y="0"/>
            <a:ext cx="12192000" cy="135293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F803C4D-E47D-42AF-B215-25A2B9EBFE17}"/>
              </a:ext>
            </a:extLst>
          </p:cNvPr>
          <p:cNvSpPr txBox="1"/>
          <p:nvPr/>
        </p:nvSpPr>
        <p:spPr>
          <a:xfrm>
            <a:off x="234741" y="299763"/>
            <a:ext cx="9496488" cy="707578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sz="4000" b="1" dirty="0">
                <a:solidFill>
                  <a:schemeClr val="bg1"/>
                </a:solidFill>
                <a:latin typeface="Helvetica" pitchFamily="2" charset="0"/>
              </a:rPr>
              <a:t>Our Unit Prizes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565A54C-27FB-0FC7-8AC8-6DD71AA68FD1}"/>
              </a:ext>
            </a:extLst>
          </p:cNvPr>
          <p:cNvSpPr txBox="1"/>
          <p:nvPr/>
        </p:nvSpPr>
        <p:spPr>
          <a:xfrm>
            <a:off x="645366" y="1979256"/>
            <a:ext cx="10756641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</a:rPr>
              <a:t>(Kernel must enter their own or delete this slide)</a:t>
            </a:r>
          </a:p>
          <a:p>
            <a:endParaRPr lang="en-US" sz="3200" dirty="0"/>
          </a:p>
          <a:p>
            <a:r>
              <a:rPr lang="en-US" sz="3200" dirty="0"/>
              <a:t>Top Seller:  Free January Family Campout &amp; Hiking Stick</a:t>
            </a:r>
          </a:p>
          <a:p>
            <a:endParaRPr lang="en-US" sz="3200" dirty="0"/>
          </a:p>
          <a:p>
            <a:r>
              <a:rPr lang="en-US" sz="3200" dirty="0"/>
              <a:t>2</a:t>
            </a:r>
            <a:r>
              <a:rPr lang="en-US" sz="3200" baseline="30000" dirty="0"/>
              <a:t>nd</a:t>
            </a:r>
            <a:r>
              <a:rPr lang="en-US" sz="3200" dirty="0"/>
              <a:t> Place: Cool Scooter!</a:t>
            </a:r>
          </a:p>
          <a:p>
            <a:endParaRPr lang="en-US" sz="3200" dirty="0"/>
          </a:p>
          <a:p>
            <a:r>
              <a:rPr lang="en-US" sz="3200" dirty="0"/>
              <a:t>Weekly Prizes: Compass, Crafts, lights, multi-tools, &amp; more!</a:t>
            </a:r>
          </a:p>
          <a:p>
            <a:endParaRPr lang="en-US" sz="3200" dirty="0"/>
          </a:p>
          <a:p>
            <a:endParaRPr lang="en-US" sz="3200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45F3475-AF20-598F-C850-633E7A03546B}"/>
              </a:ext>
            </a:extLst>
          </p:cNvPr>
          <p:cNvSpPr/>
          <p:nvPr/>
        </p:nvSpPr>
        <p:spPr>
          <a:xfrm>
            <a:off x="234741" y="939473"/>
            <a:ext cx="3973365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dirty="0">
                <a:solidFill>
                  <a:schemeClr val="bg1"/>
                </a:solidFill>
              </a:rPr>
              <a:t>Parent Note: Not the responsibility of SW FL Council or Trail’s End</a:t>
            </a:r>
          </a:p>
        </p:txBody>
      </p:sp>
    </p:spTree>
    <p:extLst>
      <p:ext uri="{BB962C8B-B14F-4D97-AF65-F5344CB8AC3E}">
        <p14:creationId xmlns:p14="http://schemas.microsoft.com/office/powerpoint/2010/main" val="391386232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">
            <a:extLst>
              <a:ext uri="{FF2B5EF4-FFF2-40B4-BE49-F238E27FC236}">
                <a16:creationId xmlns:a16="http://schemas.microsoft.com/office/drawing/2014/main" id="{229B2E2A-3295-8221-53B0-B98FC6363C0D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200297"/>
            <a:ext cx="12192000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F803C4D-E47D-42AF-B215-25A2B9EBFE17}"/>
              </a:ext>
            </a:extLst>
          </p:cNvPr>
          <p:cNvSpPr txBox="1"/>
          <p:nvPr/>
        </p:nvSpPr>
        <p:spPr>
          <a:xfrm>
            <a:off x="187153" y="355853"/>
            <a:ext cx="11577812" cy="707578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sz="4000" b="1" dirty="0">
                <a:solidFill>
                  <a:schemeClr val="bg1"/>
                </a:solidFill>
                <a:latin typeface="Helvetica" pitchFamily="2" charset="0"/>
              </a:rPr>
              <a:t>2022 Key Popcorn Dates</a:t>
            </a:r>
          </a:p>
        </p:txBody>
      </p:sp>
      <p:sp>
        <p:nvSpPr>
          <p:cNvPr id="6" name="Shape 261">
            <a:extLst>
              <a:ext uri="{FF2B5EF4-FFF2-40B4-BE49-F238E27FC236}">
                <a16:creationId xmlns:a16="http://schemas.microsoft.com/office/drawing/2014/main" id="{BD5F1832-7737-4054-B69F-501A062C68C7}"/>
              </a:ext>
            </a:extLst>
          </p:cNvPr>
          <p:cNvSpPr/>
          <p:nvPr/>
        </p:nvSpPr>
        <p:spPr>
          <a:xfrm rot="16200000">
            <a:off x="-262150" y="3699120"/>
            <a:ext cx="4115872" cy="2600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19050" tIns="19050" rIns="19050" bIns="19050" anchor="ctr">
            <a:spAutoFit/>
          </a:bodyPr>
          <a:lstStyle/>
          <a:p>
            <a:pPr defTabSz="309552">
              <a:lnSpc>
                <a:spcPct val="80000"/>
              </a:lnSpc>
              <a:defRPr sz="1800"/>
            </a:pPr>
            <a:endParaRPr lang="en-US" sz="1800" b="1" kern="0" dirty="0">
              <a:latin typeface="Helvetica Neue Condensed Black" charset="0"/>
              <a:ea typeface="Helvetica Neue Condensed Black" charset="0"/>
              <a:cs typeface="Helvetica Neue Condensed Black" charset="0"/>
              <a:sym typeface="BebasNeueRegular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6C61E04-147F-28F6-F2EF-FEF16696ECD2}"/>
              </a:ext>
            </a:extLst>
          </p:cNvPr>
          <p:cNvSpPr txBox="1"/>
          <p:nvPr/>
        </p:nvSpPr>
        <p:spPr>
          <a:xfrm>
            <a:off x="735045" y="1633310"/>
            <a:ext cx="10040697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b="1" dirty="0">
                <a:effectLst/>
                <a:latin typeface="Helvetica" panose="020B0604020202020204" pitchFamily="34" charset="0"/>
                <a:ea typeface="Times New Roman" panose="02020603050405020304" pitchFamily="18" charset="0"/>
                <a:cs typeface="Helvetica" panose="020B0604020202020204" pitchFamily="34" charset="0"/>
              </a:rPr>
              <a:t> </a:t>
            </a:r>
            <a:endParaRPr lang="en-US" sz="3200" dirty="0">
              <a:effectLst/>
              <a:latin typeface="Helvetica" panose="020B0604020202020204" pitchFamily="34" charset="0"/>
              <a:ea typeface="Times New Roman" panose="02020603050405020304" pitchFamily="18" charset="0"/>
              <a:cs typeface="Helvetica" panose="020B0604020202020204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endParaRPr lang="en-US" sz="3200" b="1" dirty="0">
              <a:effectLst/>
              <a:latin typeface="Helvetica" panose="020B0604020202020204" pitchFamily="34" charset="0"/>
              <a:ea typeface="Times New Roman" panose="02020603050405020304" pitchFamily="18" charset="0"/>
              <a:cs typeface="Helvetica" panose="020B0604020202020204" pitchFamily="34" charset="0"/>
            </a:endParaRPr>
          </a:p>
        </p:txBody>
      </p:sp>
      <p:sp>
        <p:nvSpPr>
          <p:cNvPr id="9" name="Content Placeholder 10">
            <a:extLst>
              <a:ext uri="{FF2B5EF4-FFF2-40B4-BE49-F238E27FC236}">
                <a16:creationId xmlns:a16="http://schemas.microsoft.com/office/drawing/2014/main" id="{08A062C4-4A94-90CB-A5D8-108DBA5ACBC9}"/>
              </a:ext>
            </a:extLst>
          </p:cNvPr>
          <p:cNvSpPr txBox="1">
            <a:spLocks/>
          </p:cNvSpPr>
          <p:nvPr/>
        </p:nvSpPr>
        <p:spPr>
          <a:xfrm>
            <a:off x="389201" y="1301617"/>
            <a:ext cx="7983443" cy="442805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1828343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None/>
              <a:defRPr sz="47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14171" indent="0" algn="ctr" defTabSz="1828343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9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343" indent="0" algn="ctr" defTabSz="1828343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2514" indent="0" algn="ctr" defTabSz="1828343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1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6686" indent="0" algn="ctr" defTabSz="1828343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1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0857" indent="0" algn="ctr" defTabSz="1828343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1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5028" indent="0" algn="ctr" defTabSz="1828343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1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399200" indent="0" algn="ctr" defTabSz="1828343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1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3371" indent="0" algn="ctr" defTabSz="1828343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1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Online Direct &amp; Take Order start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en-US" sz="20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Storefront Signups Live </a:t>
            </a:r>
            <a:r>
              <a:rPr lang="en-US" sz="1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(must order Show &amp; Sell physical product)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en-US" sz="20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Wagon Show &amp; Deliver/Storefront product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en-US" sz="20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First Storefront Sale </a:t>
            </a:r>
            <a:r>
              <a:rPr lang="en-US" sz="1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(must order Show &amp; Sell physical product)</a:t>
            </a:r>
            <a:endParaRPr lang="en-US" sz="24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en-US" sz="20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Neighborhood Blitz Day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en-US" sz="20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Last Day to Return Popcorn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en-US" sz="20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Last Storefront Sale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en-US" sz="20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Money due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en-US" sz="20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Popcorn Party	</a:t>
            </a:r>
            <a:r>
              <a:rPr lang="en-US" sz="2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r>
              <a:rPr lang="en-US" sz="2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</p:txBody>
      </p:sp>
      <p:sp>
        <p:nvSpPr>
          <p:cNvPr id="10" name="Content Placeholder 10">
            <a:extLst>
              <a:ext uri="{FF2B5EF4-FFF2-40B4-BE49-F238E27FC236}">
                <a16:creationId xmlns:a16="http://schemas.microsoft.com/office/drawing/2014/main" id="{4F848A56-AFC6-E1D8-4100-9A26F0168B99}"/>
              </a:ext>
            </a:extLst>
          </p:cNvPr>
          <p:cNvSpPr txBox="1">
            <a:spLocks/>
          </p:cNvSpPr>
          <p:nvPr/>
        </p:nvSpPr>
        <p:spPr>
          <a:xfrm>
            <a:off x="8316893" y="1301617"/>
            <a:ext cx="2514600" cy="269787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1828343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None/>
              <a:defRPr sz="47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14171" indent="0" algn="ctr" defTabSz="1828343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9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343" indent="0" algn="ctr" defTabSz="1828343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2514" indent="0" algn="ctr" defTabSz="1828343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1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6686" indent="0" algn="ctr" defTabSz="1828343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1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0857" indent="0" algn="ctr" defTabSz="1828343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1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5028" indent="0" algn="ctr" defTabSz="1828343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1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399200" indent="0" algn="ctr" defTabSz="1828343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1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3371" indent="0" algn="ctr" defTabSz="1828343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1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August 15</a:t>
            </a:r>
            <a:r>
              <a:rPr lang="en-US" sz="2000" baseline="30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</a:t>
            </a:r>
            <a:endParaRPr lang="en-US" sz="20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en-US" sz="20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September 4</a:t>
            </a:r>
            <a:r>
              <a:rPr lang="en-US" sz="2000" baseline="30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</a:t>
            </a:r>
            <a:endParaRPr lang="en-US" sz="20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en-US" sz="20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September 4</a:t>
            </a:r>
            <a:r>
              <a:rPr lang="en-US" sz="2000" baseline="30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</a:t>
            </a:r>
            <a:endParaRPr lang="en-US" sz="20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en-US" sz="20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September 4</a:t>
            </a:r>
            <a:r>
              <a:rPr lang="en-US" sz="2000" baseline="30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</a:t>
            </a:r>
            <a:endParaRPr lang="en-US" sz="20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en-US" sz="20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September   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en-US" sz="20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November ___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en-US" sz="20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November ___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en-US" sz="20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November ___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en-US" sz="20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TBD		</a:t>
            </a:r>
          </a:p>
          <a:p>
            <a:r>
              <a:rPr lang="en-US" sz="2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18066812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">
            <a:extLst>
              <a:ext uri="{FF2B5EF4-FFF2-40B4-BE49-F238E27FC236}">
                <a16:creationId xmlns:a16="http://schemas.microsoft.com/office/drawing/2014/main" id="{ABC45CF5-32D6-596C-9A7C-2CBAD80A30E2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8662" y="0"/>
            <a:ext cx="12192000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F803C4D-E47D-42AF-B215-25A2B9EBFE17}"/>
              </a:ext>
            </a:extLst>
          </p:cNvPr>
          <p:cNvSpPr txBox="1"/>
          <p:nvPr/>
        </p:nvSpPr>
        <p:spPr>
          <a:xfrm>
            <a:off x="187153" y="355853"/>
            <a:ext cx="11577812" cy="707578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sz="4000" b="1" dirty="0">
                <a:solidFill>
                  <a:schemeClr val="bg1"/>
                </a:solidFill>
                <a:latin typeface="Helvetica" pitchFamily="2" charset="0"/>
              </a:rPr>
              <a:t>SUPPORT</a:t>
            </a:r>
          </a:p>
        </p:txBody>
      </p:sp>
      <p:sp>
        <p:nvSpPr>
          <p:cNvPr id="6" name="Shape 261">
            <a:extLst>
              <a:ext uri="{FF2B5EF4-FFF2-40B4-BE49-F238E27FC236}">
                <a16:creationId xmlns:a16="http://schemas.microsoft.com/office/drawing/2014/main" id="{BD5F1832-7737-4054-B69F-501A062C68C7}"/>
              </a:ext>
            </a:extLst>
          </p:cNvPr>
          <p:cNvSpPr/>
          <p:nvPr/>
        </p:nvSpPr>
        <p:spPr>
          <a:xfrm rot="16200000">
            <a:off x="-262150" y="3699120"/>
            <a:ext cx="4115872" cy="2600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19050" tIns="19050" rIns="19050" bIns="19050" anchor="ctr">
            <a:spAutoFit/>
          </a:bodyPr>
          <a:lstStyle/>
          <a:p>
            <a:pPr defTabSz="309552">
              <a:lnSpc>
                <a:spcPct val="80000"/>
              </a:lnSpc>
              <a:defRPr sz="1800"/>
            </a:pPr>
            <a:endParaRPr lang="en-US" sz="1800" b="1" kern="0" dirty="0">
              <a:latin typeface="Helvetica Neue Condensed Black" charset="0"/>
              <a:ea typeface="Helvetica Neue Condensed Black" charset="0"/>
              <a:cs typeface="Helvetica Neue Condensed Black" charset="0"/>
              <a:sym typeface="BebasNeueRegular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AD9A2C3-EBAF-840B-7929-8DA3A2294FB5}"/>
              </a:ext>
            </a:extLst>
          </p:cNvPr>
          <p:cNvSpPr/>
          <p:nvPr/>
        </p:nvSpPr>
        <p:spPr>
          <a:xfrm>
            <a:off x="-9331" y="1363298"/>
            <a:ext cx="6214188" cy="5513361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7EA384B-99B4-225E-D04B-0CFD45AA22D6}"/>
              </a:ext>
            </a:extLst>
          </p:cNvPr>
          <p:cNvSpPr txBox="1"/>
          <p:nvPr/>
        </p:nvSpPr>
        <p:spPr>
          <a:xfrm>
            <a:off x="649188" y="1771219"/>
            <a:ext cx="5241539" cy="4616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  <a:latin typeface="Arial Black" panose="020B0A04020102020204" pitchFamily="34" charset="0"/>
              </a:rPr>
              <a:t>CONTACT</a:t>
            </a:r>
            <a:br>
              <a:rPr lang="en-US" dirty="0">
                <a:solidFill>
                  <a:schemeClr val="bg1"/>
                </a:solidFill>
                <a:latin typeface="Arial Black" panose="020B0A04020102020204" pitchFamily="34" charset="0"/>
              </a:rPr>
            </a:br>
            <a:r>
              <a:rPr lang="en-US" dirty="0">
                <a:solidFill>
                  <a:schemeClr val="bg1"/>
                </a:solidFill>
                <a:latin typeface="Arial Black" panose="020B0A04020102020204" pitchFamily="34" charset="0"/>
              </a:rPr>
              <a:t>TRAIL’S END SUPPORT</a:t>
            </a:r>
          </a:p>
          <a:p>
            <a:pPr algn="ctr"/>
            <a:endParaRPr lang="en-US" dirty="0">
              <a:solidFill>
                <a:schemeClr val="bg1"/>
              </a:solidFill>
              <a:latin typeface="Arial Black" panose="020B0A04020102020204" pitchFamily="34" charset="0"/>
            </a:endParaRPr>
          </a:p>
          <a:p>
            <a:r>
              <a:rPr lang="en-US" sz="1600" dirty="0">
                <a:solidFill>
                  <a:schemeClr val="bg1"/>
                </a:solidFill>
                <a:latin typeface="Arial Black" panose="020B0A04020102020204" pitchFamily="34" charset="0"/>
              </a:rPr>
              <a:t>JOIN OUR FACEBOOK GROUP</a:t>
            </a:r>
          </a:p>
          <a:p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Text SCOUTFB to 62771 to join</a:t>
            </a:r>
          </a:p>
          <a:p>
            <a:endParaRPr lang="en-US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600" dirty="0">
                <a:solidFill>
                  <a:schemeClr val="bg1"/>
                </a:solidFill>
                <a:latin typeface="Arial Black" panose="020B0A04020102020204" pitchFamily="34" charset="0"/>
              </a:rPr>
              <a:t>JOIN OUR WEBINARS</a:t>
            </a:r>
          </a:p>
          <a:p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Text WEBINAR to 62771 to register</a:t>
            </a:r>
          </a:p>
          <a:p>
            <a:endParaRPr lang="en-US" sz="1600" dirty="0">
              <a:solidFill>
                <a:schemeClr val="bg1"/>
              </a:solidFill>
              <a:latin typeface="Arial Black" panose="020B0A04020102020204" pitchFamily="34" charset="0"/>
            </a:endParaRPr>
          </a:p>
          <a:p>
            <a:r>
              <a:rPr lang="en-US" sz="1600" dirty="0">
                <a:solidFill>
                  <a:schemeClr val="bg1"/>
                </a:solidFill>
                <a:latin typeface="Arial Black" panose="020B0A04020102020204" pitchFamily="34" charset="0"/>
              </a:rPr>
              <a:t>VISIT OUR WEBSITE</a:t>
            </a:r>
          </a:p>
          <a:p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www.trails-end.com</a:t>
            </a:r>
            <a:endParaRPr lang="en-US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600" dirty="0">
                <a:solidFill>
                  <a:schemeClr val="bg1"/>
                </a:solidFill>
                <a:latin typeface="Arial Black" panose="020B0A04020102020204" pitchFamily="34" charset="0"/>
              </a:rPr>
              <a:t>EMAIL US:</a:t>
            </a:r>
          </a:p>
          <a:p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support@trails-end.com</a:t>
            </a:r>
            <a:endParaRPr lang="en-US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600" dirty="0">
                <a:solidFill>
                  <a:schemeClr val="bg1"/>
                </a:solidFill>
                <a:latin typeface="Arial Black" panose="020B0A04020102020204" pitchFamily="34" charset="0"/>
              </a:rPr>
              <a:t>NEED HELP? VISIT OUR FAQs:</a:t>
            </a:r>
          </a:p>
          <a:p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www.support.trails-end.com</a:t>
            </a: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375F7C5-3298-6663-2FED-D2C988019AD2}"/>
              </a:ext>
            </a:extLst>
          </p:cNvPr>
          <p:cNvSpPr txBox="1"/>
          <p:nvPr/>
        </p:nvSpPr>
        <p:spPr>
          <a:xfrm>
            <a:off x="7248948" y="2117494"/>
            <a:ext cx="4516017" cy="39087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174074"/>
                </a:solidFill>
                <a:latin typeface="Arial Black" charset="0"/>
                <a:ea typeface="Arial Black" charset="0"/>
                <a:cs typeface="Arial Black" charset="0"/>
              </a:rPr>
              <a:t>UNIT CONTACT INFO</a:t>
            </a:r>
          </a:p>
          <a:p>
            <a:endParaRPr lang="en-US" sz="2400" dirty="0">
              <a:solidFill>
                <a:srgbClr val="0067B9"/>
              </a:solidFill>
              <a:latin typeface="Arial Black" charset="0"/>
              <a:ea typeface="Helvetica Neue" charset="0"/>
              <a:cs typeface="Arial Black" charset="0"/>
            </a:endParaRPr>
          </a:p>
          <a:p>
            <a:r>
              <a:rPr lang="en-US" sz="2000" dirty="0">
                <a:solidFill>
                  <a:srgbClr val="EB2827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Enter Name</a:t>
            </a:r>
            <a:r>
              <a:rPr lang="en-US" sz="2800" dirty="0">
                <a:solidFill>
                  <a:prstClr val="black"/>
                </a:solidFill>
                <a:ea typeface="Helvetica Neue" charset="0"/>
                <a:cs typeface="Helvetica Neue" charset="0"/>
              </a:rPr>
              <a:t>: Unit Kernel</a:t>
            </a:r>
          </a:p>
          <a:p>
            <a:r>
              <a:rPr lang="en-US" sz="2800" dirty="0">
                <a:solidFill>
                  <a:prstClr val="black"/>
                </a:solidFill>
                <a:ea typeface="Helvetica Neue" charset="0"/>
                <a:cs typeface="Helvetica Neue" charset="0"/>
                <a:hlinkClick r:id="rId7"/>
              </a:rPr>
              <a:t>@gmail.com</a:t>
            </a:r>
            <a:r>
              <a:rPr lang="en-US" sz="2800" dirty="0">
                <a:solidFill>
                  <a:prstClr val="black"/>
                </a:solidFill>
                <a:ea typeface="Helvetica Neue" charset="0"/>
                <a:cs typeface="Helvetica Neue" charset="0"/>
              </a:rPr>
              <a:t> </a:t>
            </a:r>
          </a:p>
          <a:p>
            <a:r>
              <a:rPr lang="en-US" sz="2800" dirty="0">
                <a:solidFill>
                  <a:prstClr val="black"/>
                </a:solidFill>
                <a:ea typeface="Helvetica Neue" charset="0"/>
                <a:cs typeface="Helvetica Neue" charset="0"/>
              </a:rPr>
              <a:t>(000) 000-0000</a:t>
            </a:r>
          </a:p>
          <a:p>
            <a:endParaRPr lang="en-US" sz="2800" dirty="0">
              <a:solidFill>
                <a:prstClr val="black"/>
              </a:solidFill>
              <a:ea typeface="Helvetica Neue" charset="0"/>
              <a:cs typeface="Helvetica Neue" charset="0"/>
            </a:endParaRPr>
          </a:p>
          <a:p>
            <a:r>
              <a:rPr lang="en-US" sz="2000" dirty="0">
                <a:solidFill>
                  <a:srgbClr val="EB2827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Enter Name</a:t>
            </a:r>
            <a:r>
              <a:rPr lang="en-US" sz="2800" dirty="0">
                <a:solidFill>
                  <a:prstClr val="black"/>
                </a:solidFill>
                <a:ea typeface="Helvetica Neue" charset="0"/>
                <a:cs typeface="Helvetica Neue" charset="0"/>
              </a:rPr>
              <a:t>: Unit Co-Kernel</a:t>
            </a:r>
          </a:p>
          <a:p>
            <a:r>
              <a:rPr lang="en-US" sz="2800" dirty="0">
                <a:solidFill>
                  <a:prstClr val="black"/>
                </a:solidFill>
                <a:ea typeface="Helvetica Neue" charset="0"/>
                <a:cs typeface="Helvetica Neue" charset="0"/>
                <a:hlinkClick r:id="rId8"/>
              </a:rPr>
              <a:t>@gmail.com</a:t>
            </a:r>
            <a:r>
              <a:rPr lang="en-US" sz="2800" dirty="0">
                <a:solidFill>
                  <a:prstClr val="black"/>
                </a:solidFill>
                <a:ea typeface="Helvetica Neue" charset="0"/>
                <a:cs typeface="Helvetica Neue" charset="0"/>
              </a:rPr>
              <a:t> </a:t>
            </a:r>
          </a:p>
          <a:p>
            <a:r>
              <a:rPr lang="en-US" sz="2800" dirty="0">
                <a:solidFill>
                  <a:prstClr val="black"/>
                </a:solidFill>
                <a:ea typeface="Helvetica Neue" charset="0"/>
                <a:cs typeface="Helvetica Neue" charset="0"/>
              </a:rPr>
              <a:t>(000) 000-0000</a:t>
            </a:r>
            <a:r>
              <a:rPr lang="en-US" sz="2800" dirty="0">
                <a:solidFill>
                  <a:prstClr val="black"/>
                </a:solidFill>
                <a:latin typeface="Helvetica Neue" charset="0"/>
                <a:ea typeface="Helvetica Neue" charset="0"/>
                <a:cs typeface="Helvetica Neue" charset="0"/>
              </a:rPr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41795275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&#10;&#10;Description automatically generated">
            <a:extLst>
              <a:ext uri="{FF2B5EF4-FFF2-40B4-BE49-F238E27FC236}">
                <a16:creationId xmlns:a16="http://schemas.microsoft.com/office/drawing/2014/main" id="{4A1839CF-F936-477A-B4EE-967CD46700E2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98BA71B-CCC6-033D-2984-48D6EC8CEC71}"/>
              </a:ext>
            </a:extLst>
          </p:cNvPr>
          <p:cNvSpPr txBox="1"/>
          <p:nvPr/>
        </p:nvSpPr>
        <p:spPr>
          <a:xfrm>
            <a:off x="187153" y="355853"/>
            <a:ext cx="11577812" cy="707578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sz="4000" b="1" dirty="0">
                <a:solidFill>
                  <a:schemeClr val="bg1"/>
                </a:solidFill>
                <a:latin typeface="Helvetica" pitchFamily="2" charset="0"/>
              </a:rPr>
              <a:t>Why Popcorn?</a:t>
            </a:r>
          </a:p>
        </p:txBody>
      </p:sp>
    </p:spTree>
    <p:extLst>
      <p:ext uri="{BB962C8B-B14F-4D97-AF65-F5344CB8AC3E}">
        <p14:creationId xmlns:p14="http://schemas.microsoft.com/office/powerpoint/2010/main" val="389281542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">
            <a:extLst>
              <a:ext uri="{FF2B5EF4-FFF2-40B4-BE49-F238E27FC236}">
                <a16:creationId xmlns:a16="http://schemas.microsoft.com/office/drawing/2014/main" id="{88BAD56D-B8B6-45D9-7A54-73B2D891586F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3C233BC-BE7D-264E-819A-AD69DB31A64E}"/>
              </a:ext>
            </a:extLst>
          </p:cNvPr>
          <p:cNvSpPr txBox="1"/>
          <p:nvPr/>
        </p:nvSpPr>
        <p:spPr>
          <a:xfrm>
            <a:off x="342900" y="1608500"/>
            <a:ext cx="11506200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>
              <a:buAutoNum type="arabicPeriod"/>
            </a:pPr>
            <a:r>
              <a:rPr lang="en-US" sz="2400" b="1" dirty="0">
                <a:solidFill>
                  <a:prstClr val="black"/>
                </a:solidFill>
              </a:rPr>
              <a:t>Backdate your important Dates</a:t>
            </a:r>
          </a:p>
          <a:p>
            <a:pPr marL="1510892" lvl="2" indent="-742950"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prstClr val="black"/>
                </a:solidFill>
                <a:ea typeface="Helvetica Neue" charset="0"/>
                <a:cs typeface="Helvetica Neue" charset="0"/>
              </a:rPr>
              <a:t>Publish on sale sheets &amp; handout</a:t>
            </a:r>
          </a:p>
          <a:p>
            <a:pPr marL="742950" indent="-742950">
              <a:buAutoNum type="arabicPeriod"/>
            </a:pPr>
            <a:r>
              <a:rPr lang="en-US" sz="2400" b="1" dirty="0">
                <a:solidFill>
                  <a:prstClr val="black"/>
                </a:solidFill>
                <a:ea typeface="Helvetica Neue" charset="0"/>
                <a:cs typeface="Helvetica Neue" charset="0"/>
              </a:rPr>
              <a:t>Take advantage of Trail’s End Trainings and Webinars</a:t>
            </a:r>
          </a:p>
          <a:p>
            <a:pPr marL="742950" indent="-742950">
              <a:buAutoNum type="arabicPeriod"/>
            </a:pPr>
            <a:r>
              <a:rPr lang="en-US" sz="2400" b="1" dirty="0">
                <a:solidFill>
                  <a:prstClr val="black"/>
                </a:solidFill>
                <a:ea typeface="Helvetica Neue" charset="0"/>
                <a:cs typeface="Helvetica Neue" charset="0"/>
              </a:rPr>
              <a:t>Set up unit </a:t>
            </a:r>
            <a:r>
              <a:rPr lang="en-US" sz="2400" b="1" dirty="0">
                <a:solidFill>
                  <a:prstClr val="black"/>
                </a:solidFill>
                <a:ea typeface="Helvetica Neue" charset="0"/>
                <a:cs typeface="Helvetica Neue" charset="0"/>
                <a:hlinkClick r:id="rId4"/>
              </a:rPr>
              <a:t>Trails-end.com </a:t>
            </a:r>
            <a:r>
              <a:rPr lang="en-US" sz="2400" b="1" dirty="0">
                <a:solidFill>
                  <a:prstClr val="black"/>
                </a:solidFill>
                <a:ea typeface="Helvetica Neue" charset="0"/>
                <a:cs typeface="Helvetica Neue" charset="0"/>
              </a:rPr>
              <a:t>account &amp; book storefronts</a:t>
            </a:r>
          </a:p>
          <a:p>
            <a:pPr marL="742950" indent="-742950">
              <a:buAutoNum type="arabicPeriod"/>
            </a:pPr>
            <a:r>
              <a:rPr lang="en-US" sz="2400" b="1" dirty="0">
                <a:solidFill>
                  <a:prstClr val="black"/>
                </a:solidFill>
                <a:ea typeface="Helvetica Neue" charset="0"/>
                <a:cs typeface="Helvetica Neue" charset="0"/>
              </a:rPr>
              <a:t>Set goals</a:t>
            </a:r>
          </a:p>
          <a:p>
            <a:pPr marL="742950" indent="-742950">
              <a:buAutoNum type="arabicPeriod"/>
            </a:pPr>
            <a:r>
              <a:rPr lang="en-US" sz="2400" b="1" dirty="0">
                <a:solidFill>
                  <a:prstClr val="black"/>
                </a:solidFill>
                <a:ea typeface="Helvetica Neue" charset="0"/>
                <a:cs typeface="Helvetica Neue" charset="0"/>
              </a:rPr>
              <a:t>Have an exciting Kickoff </a:t>
            </a:r>
          </a:p>
          <a:p>
            <a:pPr marL="742950" indent="-742950">
              <a:buAutoNum type="arabicPeriod"/>
            </a:pPr>
            <a:r>
              <a:rPr lang="en-US" sz="2400" b="1" dirty="0">
                <a:solidFill>
                  <a:prstClr val="black"/>
                </a:solidFill>
                <a:ea typeface="Helvetica Neue" charset="0"/>
                <a:cs typeface="Helvetica Neue" charset="0"/>
              </a:rPr>
              <a:t>Talk about popcorn at every meeting</a:t>
            </a:r>
          </a:p>
          <a:p>
            <a:pPr marL="742950" indent="-742950">
              <a:buAutoNum type="arabicPeriod"/>
            </a:pPr>
            <a:r>
              <a:rPr lang="en-US" sz="2400" b="1" dirty="0">
                <a:solidFill>
                  <a:prstClr val="black"/>
                </a:solidFill>
                <a:ea typeface="Helvetica Neue" charset="0"/>
                <a:cs typeface="Helvetica Neue" charset="0"/>
              </a:rPr>
              <a:t>Enhance with your own (inexpensive) prizes</a:t>
            </a:r>
          </a:p>
          <a:p>
            <a:pPr marL="742950" indent="-742950">
              <a:buAutoNum type="arabicPeriod"/>
            </a:pPr>
            <a:r>
              <a:rPr lang="en-US" sz="2400" b="1" dirty="0">
                <a:solidFill>
                  <a:prstClr val="black"/>
                </a:solidFill>
                <a:ea typeface="Helvetica Neue" charset="0"/>
                <a:cs typeface="Helvetica Neue" charset="0"/>
              </a:rPr>
              <a:t>Ensure 100% app usage</a:t>
            </a:r>
          </a:p>
          <a:p>
            <a:pPr marL="742950" indent="-742950">
              <a:buAutoNum type="arabicPeriod"/>
            </a:pPr>
            <a:r>
              <a:rPr lang="en-US" sz="2400" b="1" dirty="0">
                <a:solidFill>
                  <a:prstClr val="black"/>
                </a:solidFill>
                <a:ea typeface="Helvetica Neue" charset="0"/>
                <a:cs typeface="Helvetica Neue" charset="0"/>
              </a:rPr>
              <a:t>Help with sort, get popcorn early</a:t>
            </a:r>
          </a:p>
          <a:p>
            <a:pPr marL="742950" indent="-742950">
              <a:buAutoNum type="arabicPeriod"/>
            </a:pPr>
            <a:r>
              <a:rPr lang="en-US" sz="2400" b="1" dirty="0">
                <a:solidFill>
                  <a:prstClr val="black"/>
                </a:solidFill>
                <a:ea typeface="Helvetica Neue" charset="0"/>
                <a:cs typeface="Helvetica Neue" charset="0"/>
              </a:rPr>
              <a:t>Reach out early for help</a:t>
            </a:r>
          </a:p>
          <a:p>
            <a:pPr marL="742950" indent="-742950">
              <a:buAutoNum type="arabicPeriod"/>
            </a:pPr>
            <a:r>
              <a:rPr lang="en-US" sz="2400" b="1" dirty="0">
                <a:solidFill>
                  <a:prstClr val="black"/>
                </a:solidFill>
                <a:ea typeface="Helvetica Neue" charset="0"/>
                <a:cs typeface="Helvetica Neue" charset="0"/>
              </a:rPr>
              <a:t>Get those app &amp; accounts set up by parents!!!</a:t>
            </a:r>
          </a:p>
          <a:p>
            <a:pPr marL="742950" indent="-742950">
              <a:buAutoNum type="arabicPeriod"/>
            </a:pPr>
            <a:r>
              <a:rPr lang="en-US" sz="2400" b="1" dirty="0">
                <a:solidFill>
                  <a:prstClr val="black"/>
                </a:solidFill>
                <a:ea typeface="Helvetica Neue" charset="0"/>
                <a:cs typeface="Helvetica Neue" charset="0"/>
              </a:rPr>
              <a:t>WE ARE HERE FOR YOUR SUCCESS!!!!</a:t>
            </a:r>
          </a:p>
        </p:txBody>
      </p:sp>
      <p:sp>
        <p:nvSpPr>
          <p:cNvPr id="13" name="Slide Number Placeholder 3">
            <a:extLst>
              <a:ext uri="{FF2B5EF4-FFF2-40B4-BE49-F238E27FC236}">
                <a16:creationId xmlns:a16="http://schemas.microsoft.com/office/drawing/2014/main" id="{66CDF03A-0F42-F949-9059-77568AEE3E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641630" y="6602882"/>
            <a:ext cx="771726" cy="102718"/>
          </a:xfrm>
        </p:spPr>
        <p:txBody>
          <a:bodyPr/>
          <a:lstStyle/>
          <a:p>
            <a:fld id="{383E00F3-DEE0-4A8F-B505-17C6A281DD61}" type="slidenum">
              <a:rPr lang="en-US" sz="750">
                <a:solidFill>
                  <a:prstClr val="black">
                    <a:tint val="75000"/>
                  </a:prst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pPr/>
              <a:t>40</a:t>
            </a:fld>
            <a:endParaRPr lang="en-US" sz="750" dirty="0">
              <a:solidFill>
                <a:prstClr val="black">
                  <a:tint val="75000"/>
                </a:prstClr>
              </a:solidFill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593348F-430D-2348-A29F-FE98AC225C6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046825" y="5181600"/>
            <a:ext cx="5638800" cy="56388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EF7701E7-B638-2048-A52C-015BBCFD4ED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199225" y="5334000"/>
            <a:ext cx="5638800" cy="56388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77ED836D-B8B9-DDD8-17F0-EA2867FA0C1C}"/>
              </a:ext>
            </a:extLst>
          </p:cNvPr>
          <p:cNvSpPr txBox="1"/>
          <p:nvPr/>
        </p:nvSpPr>
        <p:spPr>
          <a:xfrm>
            <a:off x="187153" y="355853"/>
            <a:ext cx="11577812" cy="707578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sz="4000" b="1" dirty="0">
                <a:solidFill>
                  <a:schemeClr val="bg1"/>
                </a:solidFill>
                <a:latin typeface="Helvetica" pitchFamily="2" charset="0"/>
              </a:rPr>
              <a:t>Keys to important dates</a:t>
            </a:r>
          </a:p>
        </p:txBody>
      </p:sp>
    </p:spTree>
    <p:extLst>
      <p:ext uri="{BB962C8B-B14F-4D97-AF65-F5344CB8AC3E}">
        <p14:creationId xmlns:p14="http://schemas.microsoft.com/office/powerpoint/2010/main" val="355456220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&#10;&#10;Description automatically generated">
            <a:extLst>
              <a:ext uri="{FF2B5EF4-FFF2-40B4-BE49-F238E27FC236}">
                <a16:creationId xmlns:a16="http://schemas.microsoft.com/office/drawing/2014/main" id="{6B4C6B8D-4D69-FD2F-FD52-666B1028EA53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05731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Text&#10;&#10;Description automatically generated">
            <a:extLst>
              <a:ext uri="{FF2B5EF4-FFF2-40B4-BE49-F238E27FC236}">
                <a16:creationId xmlns:a16="http://schemas.microsoft.com/office/drawing/2014/main" id="{00BD868E-A369-59F2-B650-517016A5C7A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79916"/>
          <a:stretch/>
        </p:blipFill>
        <p:spPr>
          <a:xfrm>
            <a:off x="0" y="0"/>
            <a:ext cx="12192000" cy="137738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7B2D66D-4616-4602-9E85-7EFBFBB26325}"/>
              </a:ext>
            </a:extLst>
          </p:cNvPr>
          <p:cNvSpPr txBox="1"/>
          <p:nvPr/>
        </p:nvSpPr>
        <p:spPr>
          <a:xfrm>
            <a:off x="95842" y="299763"/>
            <a:ext cx="10228772" cy="707578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r>
              <a:rPr lang="en-US" sz="4400" b="1" dirty="0">
                <a:solidFill>
                  <a:schemeClr val="bg1"/>
                </a:solidFill>
                <a:latin typeface="Arial"/>
                <a:cs typeface="Arial"/>
              </a:rPr>
              <a:t>Why Popcorn? 2022 Unit Recognition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7C0B98-281A-4194-80E5-3A27728EF1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16DFAE-A44C-4B30-BA54-E12740777D35}" type="slidenum">
              <a:rPr lang="en-US" smtClean="0"/>
              <a:t>5</a:t>
            </a:fld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1B9FF9C-16DC-3683-695C-6848F4EAB6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248256"/>
            <a:ext cx="12192000" cy="347321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54AFC79-E69D-A6A0-9EF2-EED9DF395DB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1399" t="1" b="-1329"/>
          <a:stretch/>
        </p:blipFill>
        <p:spPr>
          <a:xfrm>
            <a:off x="3246119" y="1677150"/>
            <a:ext cx="7274593" cy="453622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5CDB3961-2DC2-ED9C-C546-4989FA9DC546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8789" b="20758"/>
          <a:stretch/>
        </p:blipFill>
        <p:spPr>
          <a:xfrm>
            <a:off x="1645920" y="2500818"/>
            <a:ext cx="10182202" cy="37739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D53F322-A329-AF23-A331-C4B00837E8B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975" t="33" r="87282" b="84872"/>
          <a:stretch/>
        </p:blipFill>
        <p:spPr>
          <a:xfrm>
            <a:off x="6342077" y="3248257"/>
            <a:ext cx="822121" cy="52425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41AC57C-8CFB-CDE6-32EF-6E4A2816B9FD}"/>
              </a:ext>
            </a:extLst>
          </p:cNvPr>
          <p:cNvSpPr txBox="1"/>
          <p:nvPr/>
        </p:nvSpPr>
        <p:spPr>
          <a:xfrm>
            <a:off x="591670" y="2397126"/>
            <a:ext cx="1054250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3200" b="1" dirty="0"/>
              <a:t>2023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66D7313-4B90-27B9-1E6B-6CD2D4D2777F}"/>
              </a:ext>
            </a:extLst>
          </p:cNvPr>
          <p:cNvSpPr txBox="1"/>
          <p:nvPr/>
        </p:nvSpPr>
        <p:spPr>
          <a:xfrm>
            <a:off x="2191869" y="1611573"/>
            <a:ext cx="1054250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3200" b="1" dirty="0"/>
              <a:t>2023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248D7CB-5238-83E9-02E4-8DBE338B1DEE}"/>
              </a:ext>
            </a:extLst>
          </p:cNvPr>
          <p:cNvSpPr txBox="1"/>
          <p:nvPr/>
        </p:nvSpPr>
        <p:spPr>
          <a:xfrm>
            <a:off x="673484" y="3306227"/>
            <a:ext cx="935859" cy="4770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/>
            <a:r>
              <a:rPr lang="en-US" sz="2500" b="1" dirty="0">
                <a:solidFill>
                  <a:srgbClr val="FF0000"/>
                </a:solidFill>
              </a:rPr>
              <a:t>2023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109FD74-BD81-CC4F-F593-2A9E9CEB8DA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45384" y="3410563"/>
            <a:ext cx="716212" cy="3201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17878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hape&#10;&#10;Description automatically generated">
            <a:extLst>
              <a:ext uri="{FF2B5EF4-FFF2-40B4-BE49-F238E27FC236}">
                <a16:creationId xmlns:a16="http://schemas.microsoft.com/office/drawing/2014/main" id="{F58959EE-4C7B-F7E6-7C3C-19D6C9116008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F803C4D-E47D-42AF-B215-25A2B9EBFE17}"/>
              </a:ext>
            </a:extLst>
          </p:cNvPr>
          <p:cNvSpPr txBox="1"/>
          <p:nvPr/>
        </p:nvSpPr>
        <p:spPr>
          <a:xfrm>
            <a:off x="246145" y="296861"/>
            <a:ext cx="11577812" cy="707578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sz="4000" b="1" dirty="0">
                <a:solidFill>
                  <a:schemeClr val="bg1"/>
                </a:solidFill>
                <a:latin typeface="Helvetica" pitchFamily="2" charset="0"/>
              </a:rPr>
              <a:t>2021 Review - Top Units</a:t>
            </a:r>
          </a:p>
        </p:txBody>
      </p:sp>
      <p:sp>
        <p:nvSpPr>
          <p:cNvPr id="6" name="Shape 261">
            <a:extLst>
              <a:ext uri="{FF2B5EF4-FFF2-40B4-BE49-F238E27FC236}">
                <a16:creationId xmlns:a16="http://schemas.microsoft.com/office/drawing/2014/main" id="{BD5F1832-7737-4054-B69F-501A062C68C7}"/>
              </a:ext>
            </a:extLst>
          </p:cNvPr>
          <p:cNvSpPr/>
          <p:nvPr/>
        </p:nvSpPr>
        <p:spPr>
          <a:xfrm rot="16200000">
            <a:off x="-262150" y="3699120"/>
            <a:ext cx="4115872" cy="2600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19050" tIns="19050" rIns="19050" bIns="19050" anchor="ctr">
            <a:spAutoFit/>
          </a:bodyPr>
          <a:lstStyle/>
          <a:p>
            <a:pPr defTabSz="309552">
              <a:lnSpc>
                <a:spcPct val="80000"/>
              </a:lnSpc>
              <a:defRPr sz="1800"/>
            </a:pPr>
            <a:endParaRPr lang="en-US" sz="1800" b="1" kern="0" dirty="0">
              <a:latin typeface="Helvetica Neue Condensed Black" charset="0"/>
              <a:ea typeface="Helvetica Neue Condensed Black" charset="0"/>
              <a:cs typeface="Helvetica Neue Condensed Black" charset="0"/>
              <a:sym typeface="BebasNeueRegular"/>
            </a:endParaRPr>
          </a:p>
        </p:txBody>
      </p:sp>
      <p:graphicFrame>
        <p:nvGraphicFramePr>
          <p:cNvPr id="7" name="Table 7">
            <a:extLst>
              <a:ext uri="{FF2B5EF4-FFF2-40B4-BE49-F238E27FC236}">
                <a16:creationId xmlns:a16="http://schemas.microsoft.com/office/drawing/2014/main" id="{0291BF8B-7214-BEC8-4A87-34101FE820E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61318415"/>
              </p:ext>
            </p:extLst>
          </p:nvPr>
        </p:nvGraphicFramePr>
        <p:xfrm>
          <a:off x="1850687" y="1771219"/>
          <a:ext cx="8298611" cy="443488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63970">
                  <a:extLst>
                    <a:ext uri="{9D8B030D-6E8A-4147-A177-3AD203B41FA5}">
                      <a16:colId xmlns:a16="http://schemas.microsoft.com/office/drawing/2014/main" val="2261518166"/>
                    </a:ext>
                  </a:extLst>
                </a:gridCol>
                <a:gridCol w="1352216">
                  <a:extLst>
                    <a:ext uri="{9D8B030D-6E8A-4147-A177-3AD203B41FA5}">
                      <a16:colId xmlns:a16="http://schemas.microsoft.com/office/drawing/2014/main" val="888796596"/>
                    </a:ext>
                  </a:extLst>
                </a:gridCol>
                <a:gridCol w="1321973">
                  <a:extLst>
                    <a:ext uri="{9D8B030D-6E8A-4147-A177-3AD203B41FA5}">
                      <a16:colId xmlns:a16="http://schemas.microsoft.com/office/drawing/2014/main" val="1478210296"/>
                    </a:ext>
                  </a:extLst>
                </a:gridCol>
                <a:gridCol w="1481884">
                  <a:extLst>
                    <a:ext uri="{9D8B030D-6E8A-4147-A177-3AD203B41FA5}">
                      <a16:colId xmlns:a16="http://schemas.microsoft.com/office/drawing/2014/main" val="454229189"/>
                    </a:ext>
                  </a:extLst>
                </a:gridCol>
                <a:gridCol w="1278568">
                  <a:extLst>
                    <a:ext uri="{9D8B030D-6E8A-4147-A177-3AD203B41FA5}">
                      <a16:colId xmlns:a16="http://schemas.microsoft.com/office/drawing/2014/main" val="398582075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solidFill>
                            <a:schemeClr val="bg1"/>
                          </a:solidFill>
                        </a:rPr>
                        <a:t>UNIT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33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solidFill>
                            <a:schemeClr val="bg1"/>
                          </a:solidFill>
                        </a:rPr>
                        <a:t>SHOW-N-SELL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33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solidFill>
                            <a:schemeClr val="bg1"/>
                          </a:solidFill>
                        </a:rPr>
                        <a:t>ONLINE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33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solidFill>
                            <a:schemeClr val="bg1"/>
                          </a:solidFill>
                        </a:rPr>
                        <a:t>TAKE ORDER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33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solidFill>
                            <a:schemeClr val="bg1"/>
                          </a:solidFill>
                        </a:rPr>
                        <a:t>TOTAL SALES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33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139674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1.  Two Rivers Pack 26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$19,350.00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$3,689.27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$7,898.00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$30,937.27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9032421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2.  Panther Pack 3300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$10,005.00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$13,545.48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$7,545.00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$30,210.48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140298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3.  Alligator Pack 243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$10,440.00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$2,400.42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$3,897.00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$16,737.42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8174073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4.  Manatee Pack 125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$4,440.00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$6,418.48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$1,098.00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$11,956.48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371711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5.  Two Rivers Pack 13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$10,080.00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$1,254.68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$0.00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$11,334.68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7526546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6.  Panther Pack 761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$6,555.00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$1,694.55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$1,765.00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$10,014.55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4919879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7.  Alligator  Pack 226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$7,140.00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$2,299.48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$40.00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$9,479.48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2276584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8.  Manatee Troop 191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$2,400.00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$3,223.94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$3,455.00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$9,078.94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01162564"/>
                  </a:ext>
                </a:extLst>
              </a:tr>
              <a:tr h="396283"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9.  Panther Pack 18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$3,060.00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$2,529.52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$3,000.00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$8,589.52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833953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10.  Two Rivers Pack 77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$5,800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$698.50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$1,653.00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$8,151.50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0828964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006501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hape&#10;&#10;Description automatically generated">
            <a:extLst>
              <a:ext uri="{FF2B5EF4-FFF2-40B4-BE49-F238E27FC236}">
                <a16:creationId xmlns:a16="http://schemas.microsoft.com/office/drawing/2014/main" id="{F58959EE-4C7B-F7E6-7C3C-19D6C9116008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F803C4D-E47D-42AF-B215-25A2B9EBFE17}"/>
              </a:ext>
            </a:extLst>
          </p:cNvPr>
          <p:cNvSpPr txBox="1"/>
          <p:nvPr/>
        </p:nvSpPr>
        <p:spPr>
          <a:xfrm>
            <a:off x="246145" y="296861"/>
            <a:ext cx="11577812" cy="707578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sz="4000" b="1" dirty="0">
                <a:solidFill>
                  <a:schemeClr val="bg1"/>
                </a:solidFill>
                <a:latin typeface="Helvetica" pitchFamily="2" charset="0"/>
              </a:rPr>
              <a:t>2021 Review - Top Sellers</a:t>
            </a:r>
          </a:p>
        </p:txBody>
      </p:sp>
      <p:sp>
        <p:nvSpPr>
          <p:cNvPr id="6" name="Shape 261">
            <a:extLst>
              <a:ext uri="{FF2B5EF4-FFF2-40B4-BE49-F238E27FC236}">
                <a16:creationId xmlns:a16="http://schemas.microsoft.com/office/drawing/2014/main" id="{BD5F1832-7737-4054-B69F-501A062C68C7}"/>
              </a:ext>
            </a:extLst>
          </p:cNvPr>
          <p:cNvSpPr/>
          <p:nvPr/>
        </p:nvSpPr>
        <p:spPr>
          <a:xfrm rot="16200000">
            <a:off x="-262150" y="3699120"/>
            <a:ext cx="4115872" cy="2600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19050" tIns="19050" rIns="19050" bIns="19050" anchor="ctr">
            <a:spAutoFit/>
          </a:bodyPr>
          <a:lstStyle/>
          <a:p>
            <a:pPr defTabSz="309552">
              <a:lnSpc>
                <a:spcPct val="80000"/>
              </a:lnSpc>
              <a:defRPr sz="1800"/>
            </a:pPr>
            <a:endParaRPr lang="en-US" sz="1800" b="1" kern="0" dirty="0">
              <a:latin typeface="Helvetica Neue Condensed Black" charset="0"/>
              <a:ea typeface="Helvetica Neue Condensed Black" charset="0"/>
              <a:cs typeface="Helvetica Neue Condensed Black" charset="0"/>
              <a:sym typeface="BebasNeueRegular"/>
            </a:endParaRPr>
          </a:p>
        </p:txBody>
      </p:sp>
      <p:graphicFrame>
        <p:nvGraphicFramePr>
          <p:cNvPr id="7" name="Table 7">
            <a:extLst>
              <a:ext uri="{FF2B5EF4-FFF2-40B4-BE49-F238E27FC236}">
                <a16:creationId xmlns:a16="http://schemas.microsoft.com/office/drawing/2014/main" id="{A6CFBC3F-5738-BD47-4630-AD1536D5297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89384272"/>
              </p:ext>
            </p:extLst>
          </p:nvPr>
        </p:nvGraphicFramePr>
        <p:xfrm>
          <a:off x="448573" y="1634066"/>
          <a:ext cx="11214340" cy="4820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71004">
                  <a:extLst>
                    <a:ext uri="{9D8B030D-6E8A-4147-A177-3AD203B41FA5}">
                      <a16:colId xmlns:a16="http://schemas.microsoft.com/office/drawing/2014/main" val="2261518166"/>
                    </a:ext>
                  </a:extLst>
                </a:gridCol>
                <a:gridCol w="1259457">
                  <a:extLst>
                    <a:ext uri="{9D8B030D-6E8A-4147-A177-3AD203B41FA5}">
                      <a16:colId xmlns:a16="http://schemas.microsoft.com/office/drawing/2014/main" val="888796596"/>
                    </a:ext>
                  </a:extLst>
                </a:gridCol>
                <a:gridCol w="1242204">
                  <a:extLst>
                    <a:ext uri="{9D8B030D-6E8A-4147-A177-3AD203B41FA5}">
                      <a16:colId xmlns:a16="http://schemas.microsoft.com/office/drawing/2014/main" val="1478210296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749787680"/>
                    </a:ext>
                  </a:extLst>
                </a:gridCol>
                <a:gridCol w="2793712">
                  <a:extLst>
                    <a:ext uri="{9D8B030D-6E8A-4147-A177-3AD203B41FA5}">
                      <a16:colId xmlns:a16="http://schemas.microsoft.com/office/drawing/2014/main" val="3985820752"/>
                    </a:ext>
                  </a:extLst>
                </a:gridCol>
                <a:gridCol w="1155940">
                  <a:extLst>
                    <a:ext uri="{9D8B030D-6E8A-4147-A177-3AD203B41FA5}">
                      <a16:colId xmlns:a16="http://schemas.microsoft.com/office/drawing/2014/main" val="2514577884"/>
                    </a:ext>
                  </a:extLst>
                </a:gridCol>
                <a:gridCol w="1483743">
                  <a:extLst>
                    <a:ext uri="{9D8B030D-6E8A-4147-A177-3AD203B41FA5}">
                      <a16:colId xmlns:a16="http://schemas.microsoft.com/office/drawing/2014/main" val="237529493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1.   Samuel Arthur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Pack 243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$10,510.50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14.  Lucius Zack Prince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Troop 433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$2126.79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139674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2.   Isaiah Hartsell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Pack 26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$8,060.52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15.  Caleb Donnelly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Troop 777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$2,126.47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9032421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3.   Dominic Parla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Pack 26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$6, 569.69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16.  Gavin Hernandez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Pack 3300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$2,114.00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140298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4.   Jace Walsh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Pack 210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$5,878.80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17.  Israel Blakely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Pack 3300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$2,074.00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8174073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5.   Evan Fulton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Pack 1226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$3,245.00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18.  Gabriel Rivero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Troop 761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$2,045.00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371711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6.   John Cvanciger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Lone Scout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$3,245.00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19.  Devin Valadez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Troop 191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$1,889.82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7526546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7.   Wyatt Schelm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Pack 18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$3,001.94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20.  Christopher Connor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Pack 3300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$1,870.00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4919879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8.   Ryan Berkey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Pack 3300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$2,642.00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21.  Andres Bennett-Garcia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Pack 25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$1,851.50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2276584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9.   Carter Stanislaus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Pack 3300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$2,554.00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22.  Nathan Andreae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Pack 13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$1,811.83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011625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10. Elijah Jourdan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Pack 26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$2,520.32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23.  Charlotte </a:t>
                      </a:r>
                      <a:r>
                        <a:rPr lang="en-US" b="1" dirty="0" err="1">
                          <a:solidFill>
                            <a:schemeClr val="tx1"/>
                          </a:solidFill>
                        </a:rPr>
                        <a:t>Szczepkowski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Pack 243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$1,809.00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833953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11.  L.T. Rice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Troop 52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$2,469.72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24.  Leo </a:t>
                      </a:r>
                      <a:r>
                        <a:rPr lang="en-US" b="1" dirty="0" err="1">
                          <a:solidFill>
                            <a:schemeClr val="tx1"/>
                          </a:solidFill>
                        </a:rPr>
                        <a:t>Fistorn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Pack 3300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$1.805.00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0828964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12.  Dublin Meter-Rogers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Pack 761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$2,365.00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25.  Sebastian Andreae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Pack 13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$1,804.84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026638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13.  Christopher </a:t>
                      </a:r>
                      <a:r>
                        <a:rPr lang="en-US" b="1" dirty="0" err="1">
                          <a:solidFill>
                            <a:schemeClr val="tx1"/>
                          </a:solidFill>
                        </a:rPr>
                        <a:t>Szczepkowski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Pack 243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$2,126.79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26.  Adam Miller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Pack 25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$1,800.00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7708882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7715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child sitting in a chair&#10;&#10;Description automatically generated with low confidence">
            <a:extLst>
              <a:ext uri="{FF2B5EF4-FFF2-40B4-BE49-F238E27FC236}">
                <a16:creationId xmlns:a16="http://schemas.microsoft.com/office/drawing/2014/main" id="{7ABC4B9B-CA62-C82C-43D6-5BE4E16C4F45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1A40D6F-BBF6-AE1B-0DDA-B1544BFBCEA1}"/>
              </a:ext>
            </a:extLst>
          </p:cNvPr>
          <p:cNvSpPr txBox="1"/>
          <p:nvPr/>
        </p:nvSpPr>
        <p:spPr>
          <a:xfrm>
            <a:off x="896292" y="6035064"/>
            <a:ext cx="916210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bg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How to Videos: https://www.youtube.com/channel/UC5wc_p4sW6_MQjL25nzFdlA/videos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8769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7DD9AF28-DDA4-F942-3DCD-10EE79765CF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80272"/>
          <a:stretch/>
        </p:blipFill>
        <p:spPr>
          <a:xfrm>
            <a:off x="0" y="0"/>
            <a:ext cx="12192000" cy="135293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F803C4D-E47D-42AF-B215-25A2B9EBFE17}"/>
              </a:ext>
            </a:extLst>
          </p:cNvPr>
          <p:cNvSpPr txBox="1"/>
          <p:nvPr/>
        </p:nvSpPr>
        <p:spPr>
          <a:xfrm>
            <a:off x="234741" y="299763"/>
            <a:ext cx="9496488" cy="707578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sz="4000" b="1" dirty="0">
                <a:solidFill>
                  <a:schemeClr val="bg1"/>
                </a:solidFill>
                <a:latin typeface="Helvetica" pitchFamily="2" charset="0"/>
              </a:rPr>
              <a:t>Successful Sale – Scout’s Pitch</a:t>
            </a:r>
          </a:p>
        </p:txBody>
      </p:sp>
      <p:pic>
        <p:nvPicPr>
          <p:cNvPr id="4" name="Online Media 1" title="3 Simple Steps for Success">
            <a:hlinkClick r:id="" action="ppaction://media"/>
            <a:extLst>
              <a:ext uri="{FF2B5EF4-FFF2-40B4-BE49-F238E27FC236}">
                <a16:creationId xmlns:a16="http://schemas.microsoft.com/office/drawing/2014/main" id="{360D3FE9-C70D-759D-23D5-D92F56C8A063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1847850" y="1476375"/>
            <a:ext cx="8058150" cy="4532709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5CE4585E-5AF8-6075-44C4-A47A8A6BB059}"/>
              </a:ext>
            </a:extLst>
          </p:cNvPr>
          <p:cNvSpPr/>
          <p:nvPr/>
        </p:nvSpPr>
        <p:spPr>
          <a:xfrm>
            <a:off x="3442765" y="6132520"/>
            <a:ext cx="486832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hlinkClick r:id="rId5"/>
              </a:rPr>
              <a:t>https://youtu.be/0XCq7XB6900</a:t>
            </a:r>
            <a:r>
              <a:rPr lang="en-US" sz="28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2524154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F8948A42A90064DBF6EC42365687EC5" ma:contentTypeVersion="15" ma:contentTypeDescription="Create a new document." ma:contentTypeScope="" ma:versionID="697f860abc6f1ade9509436dd83aed33">
  <xsd:schema xmlns:xsd="http://www.w3.org/2001/XMLSchema" xmlns:xs="http://www.w3.org/2001/XMLSchema" xmlns:p="http://schemas.microsoft.com/office/2006/metadata/properties" xmlns:ns2="6fb9a596-a42f-4d35-8678-f9f109ef6517" xmlns:ns3="a4da4da2-09e7-41ae-b47f-77725e12bf5f" xmlns:ns4="75b95dde-74f7-416f-ac9c-b683853a3a5c" targetNamespace="http://schemas.microsoft.com/office/2006/metadata/properties" ma:root="true" ma:fieldsID="2eb28df8bfb74d00839ed2cd5a428df4" ns2:_="" ns3:_="" ns4:_="">
    <xsd:import namespace="6fb9a596-a42f-4d35-8678-f9f109ef6517"/>
    <xsd:import namespace="a4da4da2-09e7-41ae-b47f-77725e12bf5f"/>
    <xsd:import namespace="75b95dde-74f7-416f-ac9c-b683853a3a5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lcf76f155ced4ddcb4097134ff3c332f" minOccurs="0"/>
                <xsd:element ref="ns4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fb9a596-a42f-4d35-8678-f9f109ef651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OCR" ma:index="12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3" nillable="true" ma:displayName="MediaServiceLocation" ma:internalName="MediaServiceLocatio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71d2d5ed-6f4d-4944-9ae4-8862ac2c79f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4da4da2-09e7-41ae-b47f-77725e12bf5f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5b95dde-74f7-416f-ac9c-b683853a3a5c" elementFormDefault="qualified">
    <xsd:import namespace="http://schemas.microsoft.com/office/2006/documentManagement/types"/>
    <xsd:import namespace="http://schemas.microsoft.com/office/infopath/2007/PartnerControls"/>
    <xsd:element name="TaxCatchAll" ma:index="22" nillable="true" ma:displayName="Taxonomy Catch All Column" ma:hidden="true" ma:list="{f44d9ced-0cf4-4e3a-844a-7c3920885086}" ma:internalName="TaxCatchAll" ma:showField="CatchAllData" ma:web="75b95dde-74f7-416f-ac9c-b683853a3a5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6fb9a596-a42f-4d35-8678-f9f109ef6517">
      <Terms xmlns="http://schemas.microsoft.com/office/infopath/2007/PartnerControls"/>
    </lcf76f155ced4ddcb4097134ff3c332f>
    <TaxCatchAll xmlns="75b95dde-74f7-416f-ac9c-b683853a3a5c" xsi:nil="true"/>
  </documentManagement>
</p:properties>
</file>

<file path=customXml/itemProps1.xml><?xml version="1.0" encoding="utf-8"?>
<ds:datastoreItem xmlns:ds="http://schemas.openxmlformats.org/officeDocument/2006/customXml" ds:itemID="{59F15EC0-95A8-4B19-83D7-0AA0BB765EA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06111D34-562F-4BE4-9183-7FCD9C7C4FA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fb9a596-a42f-4d35-8678-f9f109ef6517"/>
    <ds:schemaRef ds:uri="a4da4da2-09e7-41ae-b47f-77725e12bf5f"/>
    <ds:schemaRef ds:uri="75b95dde-74f7-416f-ac9c-b683853a3a5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D5D54FAD-595B-4F88-9BD4-0CBCB0ECE3A7}">
  <ds:schemaRefs>
    <ds:schemaRef ds:uri="75b95dde-74f7-416f-ac9c-b683853a3a5c"/>
    <ds:schemaRef ds:uri="http://schemas.microsoft.com/office/2006/metadata/properties"/>
    <ds:schemaRef ds:uri="http://schemas.microsoft.com/office/2006/documentManagement/types"/>
    <ds:schemaRef ds:uri="http://purl.org/dc/elements/1.1/"/>
    <ds:schemaRef ds:uri="http://schemas.openxmlformats.org/package/2006/metadata/core-properties"/>
    <ds:schemaRef ds:uri="6fb9a596-a42f-4d35-8678-f9f109ef6517"/>
    <ds:schemaRef ds:uri="http://schemas.microsoft.com/office/infopath/2007/PartnerControls"/>
    <ds:schemaRef ds:uri="http://purl.org/dc/terms/"/>
    <ds:schemaRef ds:uri="a4da4da2-09e7-41ae-b47f-77725e12bf5f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23757</TotalTime>
  <Words>1273</Words>
  <Application>Microsoft Office PowerPoint</Application>
  <PresentationFormat>Widescreen</PresentationFormat>
  <Paragraphs>337</Paragraphs>
  <Slides>41</Slides>
  <Notes>16</Notes>
  <HiddenSlides>0</HiddenSlides>
  <MMClips>2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41</vt:i4>
      </vt:variant>
    </vt:vector>
  </HeadingPairs>
  <TitlesOfParts>
    <vt:vector size="50" baseType="lpstr">
      <vt:lpstr>Arial</vt:lpstr>
      <vt:lpstr>Arial Black</vt:lpstr>
      <vt:lpstr>Calibri</vt:lpstr>
      <vt:lpstr>Calibri Light</vt:lpstr>
      <vt:lpstr>Helvetica</vt:lpstr>
      <vt:lpstr>Helvetica Neue</vt:lpstr>
      <vt:lpstr>Helvetica Neue Condensed Black</vt:lpstr>
      <vt:lpstr>Symbol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Chris Sallusti</dc:creator>
  <cp:lastModifiedBy>James Giles</cp:lastModifiedBy>
  <cp:revision>72</cp:revision>
  <cp:lastPrinted>2022-08-03T15:50:40Z</cp:lastPrinted>
  <dcterms:created xsi:type="dcterms:W3CDTF">2022-03-01T14:01:20Z</dcterms:created>
  <dcterms:modified xsi:type="dcterms:W3CDTF">2022-08-26T19:44:29Z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0x010100DF8948A42A90064DBF6EC42365687EC5</vt:lpwstr>
  </property>
</Properties>
</file>